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grandir Narrow" pitchFamily="2" charset="0"/>
      <p:regular r:id="rId19"/>
    </p:embeddedFont>
    <p:embeddedFont>
      <p:font typeface="Agrandir Narrow Bold" pitchFamily="2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de Pro Bold" pitchFamily="2" charset="0"/>
      <p:regular r:id="rId26"/>
      <p:bold r:id="rId27"/>
    </p:embeddedFont>
    <p:embeddedFont>
      <p:font typeface="Open Sans Light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76" autoAdjust="0"/>
    <p:restoredTop sz="92697" autoAdjust="0"/>
  </p:normalViewPr>
  <p:slideViewPr>
    <p:cSldViewPr>
      <p:cViewPr>
        <p:scale>
          <a:sx n="60" d="100"/>
          <a:sy n="60" d="100"/>
        </p:scale>
        <p:origin x="140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font" Target="fonts/font3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7.fntdata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6.fntdata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10" Type="http://schemas.openxmlformats.org/officeDocument/2006/relationships/slide" Target="slides/slide9.xml" /><Relationship Id="rId19" Type="http://schemas.openxmlformats.org/officeDocument/2006/relationships/font" Target="fonts/font1.fntdata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DA50C-D3D8-6948-BF68-1F4AC17CA13B}" type="datetimeFigureOut">
              <a:rPr lang="en-LR" smtClean="0"/>
              <a:t>09/26/2022</a:t>
            </a:fld>
            <a:endParaRPr lang="en-L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47E01-4FCA-FE4C-88E2-217C65B90A60}" type="slidenum">
              <a:rPr lang="en-LR" smtClean="0"/>
              <a:t>‹#›</a:t>
            </a:fld>
            <a:endParaRPr lang="en-LR"/>
          </a:p>
        </p:txBody>
      </p:sp>
    </p:spTree>
    <p:extLst>
      <p:ext uri="{BB962C8B-B14F-4D97-AF65-F5344CB8AC3E}">
        <p14:creationId xmlns:p14="http://schemas.microsoft.com/office/powerpoint/2010/main" val="193285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47E01-4FCA-FE4C-88E2-217C65B90A60}" type="slidenum">
              <a:rPr lang="en-LR" smtClean="0"/>
              <a:t>1</a:t>
            </a:fld>
            <a:endParaRPr lang="en-LR"/>
          </a:p>
        </p:txBody>
      </p:sp>
    </p:spTree>
    <p:extLst>
      <p:ext uri="{BB962C8B-B14F-4D97-AF65-F5344CB8AC3E}">
        <p14:creationId xmlns:p14="http://schemas.microsoft.com/office/powerpoint/2010/main" val="149793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.svg" /><Relationship Id="rId5" Type="http://schemas.openxmlformats.org/officeDocument/2006/relationships/image" Target="../media/image3.png" /><Relationship Id="rId10" Type="http://schemas.openxmlformats.org/officeDocument/2006/relationships/image" Target="../media/image8.png" /><Relationship Id="rId4" Type="http://schemas.openxmlformats.org/officeDocument/2006/relationships/image" Target="../media/image2.svg" /><Relationship Id="rId9" Type="http://schemas.openxmlformats.org/officeDocument/2006/relationships/image" Target="../media/image7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9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8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.svg" /><Relationship Id="rId5" Type="http://schemas.openxmlformats.org/officeDocument/2006/relationships/image" Target="../media/image3.png" /><Relationship Id="rId4" Type="http://schemas.openxmlformats.org/officeDocument/2006/relationships/image" Target="../media/image2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8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.svg" /><Relationship Id="rId5" Type="http://schemas.openxmlformats.org/officeDocument/2006/relationships/image" Target="../media/image3.png" /><Relationship Id="rId4" Type="http://schemas.openxmlformats.org/officeDocument/2006/relationships/image" Target="../media/image2.sv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image" Target="../media/image43.svg" /><Relationship Id="rId7" Type="http://schemas.openxmlformats.org/officeDocument/2006/relationships/image" Target="../media/image4.svg" /><Relationship Id="rId12" Type="http://schemas.openxmlformats.org/officeDocument/2006/relationships/image" Target="../media/image8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image" Target="../media/image45.svg" /><Relationship Id="rId5" Type="http://schemas.openxmlformats.org/officeDocument/2006/relationships/image" Target="../media/image2.svg" /><Relationship Id="rId10" Type="http://schemas.openxmlformats.org/officeDocument/2006/relationships/image" Target="../media/image44.png" /><Relationship Id="rId4" Type="http://schemas.openxmlformats.org/officeDocument/2006/relationships/image" Target="../media/image1.png" /><Relationship Id="rId9" Type="http://schemas.openxmlformats.org/officeDocument/2006/relationships/image" Target="../media/image6.sv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13" Type="http://schemas.openxmlformats.org/officeDocument/2006/relationships/image" Target="../media/image4.svg" /><Relationship Id="rId18" Type="http://schemas.openxmlformats.org/officeDocument/2006/relationships/image" Target="../media/image8.png" /><Relationship Id="rId3" Type="http://schemas.openxmlformats.org/officeDocument/2006/relationships/image" Target="../media/image47.svg" /><Relationship Id="rId7" Type="http://schemas.openxmlformats.org/officeDocument/2006/relationships/image" Target="../media/image51.svg" /><Relationship Id="rId12" Type="http://schemas.openxmlformats.org/officeDocument/2006/relationships/image" Target="../media/image3.png" /><Relationship Id="rId17" Type="http://schemas.openxmlformats.org/officeDocument/2006/relationships/image" Target="../media/image55.svg" /><Relationship Id="rId2" Type="http://schemas.openxmlformats.org/officeDocument/2006/relationships/image" Target="../media/image46.png" /><Relationship Id="rId16" Type="http://schemas.openxmlformats.org/officeDocument/2006/relationships/image" Target="../media/image5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0.png" /><Relationship Id="rId11" Type="http://schemas.openxmlformats.org/officeDocument/2006/relationships/image" Target="../media/image2.svg" /><Relationship Id="rId5" Type="http://schemas.openxmlformats.org/officeDocument/2006/relationships/image" Target="../media/image49.svg" /><Relationship Id="rId15" Type="http://schemas.openxmlformats.org/officeDocument/2006/relationships/image" Target="../media/image6.svg" /><Relationship Id="rId10" Type="http://schemas.openxmlformats.org/officeDocument/2006/relationships/image" Target="../media/image1.png" /><Relationship Id="rId4" Type="http://schemas.openxmlformats.org/officeDocument/2006/relationships/image" Target="../media/image48.png" /><Relationship Id="rId9" Type="http://schemas.openxmlformats.org/officeDocument/2006/relationships/image" Target="../media/image53.svg" /><Relationship Id="rId14" Type="http://schemas.openxmlformats.org/officeDocument/2006/relationships/image" Target="../media/image5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openxmlformats.org/officeDocument/2006/relationships/image" Target="../media/image22.svg" /><Relationship Id="rId7" Type="http://schemas.openxmlformats.org/officeDocument/2006/relationships/image" Target="../media/image6.sv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35.svg" /><Relationship Id="rId10" Type="http://schemas.openxmlformats.org/officeDocument/2006/relationships/image" Target="../media/image8.png" /><Relationship Id="rId4" Type="http://schemas.openxmlformats.org/officeDocument/2006/relationships/image" Target="../media/image34.png" /><Relationship Id="rId9" Type="http://schemas.openxmlformats.org/officeDocument/2006/relationships/image" Target="../media/image2.sv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13" Type="http://schemas.openxmlformats.org/officeDocument/2006/relationships/image" Target="../media/image14.svg" /><Relationship Id="rId18" Type="http://schemas.openxmlformats.org/officeDocument/2006/relationships/image" Target="../media/image19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12" Type="http://schemas.openxmlformats.org/officeDocument/2006/relationships/image" Target="../media/image13.png" /><Relationship Id="rId17" Type="http://schemas.openxmlformats.org/officeDocument/2006/relationships/image" Target="../media/image18.svg" /><Relationship Id="rId2" Type="http://schemas.openxmlformats.org/officeDocument/2006/relationships/image" Target="../media/image1.png" /><Relationship Id="rId16" Type="http://schemas.openxmlformats.org/officeDocument/2006/relationships/image" Target="../media/image17.png" /><Relationship Id="rId20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2.svg" /><Relationship Id="rId5" Type="http://schemas.openxmlformats.org/officeDocument/2006/relationships/image" Target="../media/image4.svg" /><Relationship Id="rId15" Type="http://schemas.openxmlformats.org/officeDocument/2006/relationships/image" Target="../media/image16.svg" /><Relationship Id="rId10" Type="http://schemas.openxmlformats.org/officeDocument/2006/relationships/image" Target="../media/image11.png" /><Relationship Id="rId19" Type="http://schemas.openxmlformats.org/officeDocument/2006/relationships/image" Target="../media/image20.svg" /><Relationship Id="rId4" Type="http://schemas.openxmlformats.org/officeDocument/2006/relationships/image" Target="../media/image3.png" /><Relationship Id="rId9" Type="http://schemas.openxmlformats.org/officeDocument/2006/relationships/image" Target="../media/image10.svg" /><Relationship Id="rId14" Type="http://schemas.openxmlformats.org/officeDocument/2006/relationships/image" Target="../media/image15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image" Target="../media/image22.svg" /><Relationship Id="rId7" Type="http://schemas.openxmlformats.org/officeDocument/2006/relationships/image" Target="../media/image4.sv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2.svg" /><Relationship Id="rId10" Type="http://schemas.openxmlformats.org/officeDocument/2006/relationships/image" Target="../media/image8.png" /><Relationship Id="rId4" Type="http://schemas.openxmlformats.org/officeDocument/2006/relationships/image" Target="../media/image1.png" /><Relationship Id="rId9" Type="http://schemas.openxmlformats.org/officeDocument/2006/relationships/image" Target="../media/image6.sv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13" Type="http://schemas.openxmlformats.org/officeDocument/2006/relationships/image" Target="../media/image8.png" /><Relationship Id="rId3" Type="http://schemas.openxmlformats.org/officeDocument/2006/relationships/image" Target="../media/image22.svg" /><Relationship Id="rId7" Type="http://schemas.openxmlformats.org/officeDocument/2006/relationships/image" Target="../media/image4.svg" /><Relationship Id="rId12" Type="http://schemas.openxmlformats.org/officeDocument/2006/relationships/image" Target="../media/image27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11" Type="http://schemas.openxmlformats.org/officeDocument/2006/relationships/image" Target="../media/image26.svg" /><Relationship Id="rId5" Type="http://schemas.openxmlformats.org/officeDocument/2006/relationships/image" Target="../media/image2.svg" /><Relationship Id="rId10" Type="http://schemas.openxmlformats.org/officeDocument/2006/relationships/image" Target="../media/image25.png" /><Relationship Id="rId4" Type="http://schemas.openxmlformats.org/officeDocument/2006/relationships/image" Target="../media/image1.png" /><Relationship Id="rId9" Type="http://schemas.openxmlformats.org/officeDocument/2006/relationships/image" Target="../media/image24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image" Target="../media/image29.svg" /><Relationship Id="rId7" Type="http://schemas.openxmlformats.org/officeDocument/2006/relationships/image" Target="../media/image33.svg" /><Relationship Id="rId12" Type="http://schemas.openxmlformats.org/officeDocument/2006/relationships/image" Target="../media/image8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2.png" /><Relationship Id="rId11" Type="http://schemas.openxmlformats.org/officeDocument/2006/relationships/image" Target="../media/image6.svg" /><Relationship Id="rId5" Type="http://schemas.openxmlformats.org/officeDocument/2006/relationships/image" Target="../media/image31.svg" /><Relationship Id="rId10" Type="http://schemas.openxmlformats.org/officeDocument/2006/relationships/image" Target="../media/image5.png" /><Relationship Id="rId4" Type="http://schemas.openxmlformats.org/officeDocument/2006/relationships/image" Target="../media/image30.png" /><Relationship Id="rId9" Type="http://schemas.openxmlformats.org/officeDocument/2006/relationships/image" Target="../media/image4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image" Target="../media/image22.svg" /><Relationship Id="rId7" Type="http://schemas.openxmlformats.org/officeDocument/2006/relationships/image" Target="../media/image4.sv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2.svg" /><Relationship Id="rId10" Type="http://schemas.openxmlformats.org/officeDocument/2006/relationships/image" Target="../media/image8.png" /><Relationship Id="rId4" Type="http://schemas.openxmlformats.org/officeDocument/2006/relationships/image" Target="../media/image1.png" /><Relationship Id="rId9" Type="http://schemas.openxmlformats.org/officeDocument/2006/relationships/image" Target="../media/image6.sv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openxmlformats.org/officeDocument/2006/relationships/image" Target="../media/image22.svg" /><Relationship Id="rId7" Type="http://schemas.openxmlformats.org/officeDocument/2006/relationships/image" Target="../media/image6.sv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35.svg" /><Relationship Id="rId10" Type="http://schemas.openxmlformats.org/officeDocument/2006/relationships/image" Target="../media/image8.png" /><Relationship Id="rId4" Type="http://schemas.openxmlformats.org/officeDocument/2006/relationships/image" Target="../media/image34.png" /><Relationship Id="rId9" Type="http://schemas.openxmlformats.org/officeDocument/2006/relationships/image" Target="../media/image2.sv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37.svg" /><Relationship Id="rId7" Type="http://schemas.openxmlformats.org/officeDocument/2006/relationships/image" Target="../media/image4.sv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2.svg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8.jpe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18BB-48B4-CA04-9B2D-02E72E9104A5}"/>
              </a:ext>
            </a:extLst>
          </p:cNvPr>
          <p:cNvSpPr/>
          <p:nvPr/>
        </p:nvSpPr>
        <p:spPr>
          <a:xfrm>
            <a:off x="1371600" y="6395150"/>
            <a:ext cx="7543800" cy="814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45237" y="1482778"/>
            <a:ext cx="1561364" cy="8544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432328" cy="1029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922914" y="2209164"/>
            <a:ext cx="850914" cy="8509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40930" y="8724900"/>
            <a:ext cx="2231046" cy="12209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816026" y="4926284"/>
            <a:ext cx="7471974" cy="53542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0437" y="3728150"/>
            <a:ext cx="7779483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8037">
                <a:solidFill>
                  <a:srgbClr val="050A30"/>
                </a:solidFill>
                <a:latin typeface="Agrandir Narrow Bold"/>
              </a:rPr>
              <a:t>HTML FUNDAMENTAL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432522"/>
            <a:ext cx="6084013" cy="7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5" dirty="0">
                <a:solidFill>
                  <a:srgbClr val="F4F6FC"/>
                </a:solidFill>
                <a:latin typeface="Agrandir Narrow"/>
              </a:rPr>
              <a:t>Digital Media I                     </a:t>
            </a:r>
          </a:p>
        </p:txBody>
      </p:sp>
      <p:pic>
        <p:nvPicPr>
          <p:cNvPr id="13" name="Picture 2" descr="File:Starz University.png - Wikimedia Commons">
            <a:extLst>
              <a:ext uri="{FF2B5EF4-FFF2-40B4-BE49-F238E27FC236}">
                <a16:creationId xmlns:a16="http://schemas.microsoft.com/office/drawing/2014/main" id="{90691662-4A27-BC65-0650-C9BB3B40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367255"/>
            <a:ext cx="2231046" cy="223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6420F36-4148-A2AA-AB37-CA4F870FFAE8}"/>
              </a:ext>
            </a:extLst>
          </p:cNvPr>
          <p:cNvSpPr/>
          <p:nvPr/>
        </p:nvSpPr>
        <p:spPr>
          <a:xfrm>
            <a:off x="4025561" y="647915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02" y="2152878"/>
            <a:ext cx="4106408" cy="22473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4161" y="-16153"/>
            <a:ext cx="3432328" cy="10296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96243" y="924668"/>
            <a:ext cx="13946929" cy="9400432"/>
            <a:chOff x="0" y="0"/>
            <a:chExt cx="18595906" cy="125339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18397310" cy="12533909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63376" y="9220430"/>
              <a:ext cx="2081819" cy="794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 dirty="0">
                  <a:solidFill>
                    <a:srgbClr val="000000"/>
                  </a:solidFill>
                  <a:latin typeface="Code Pro Bold"/>
                </a:rPr>
                <a:t>HTML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98882" y="10701201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5E9CD5"/>
                  </a:solidFill>
                  <a:latin typeface="Open Sans Light Bold"/>
                </a:rPr>
                <a:t>1991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02158" y="7270205"/>
              <a:ext cx="2622001" cy="79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>
                  <a:solidFill>
                    <a:srgbClr val="000000"/>
                  </a:solidFill>
                  <a:latin typeface="Code Pro Bold"/>
                </a:rPr>
                <a:t>HTML 2.0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15738" y="8805224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008037"/>
                  </a:solidFill>
                  <a:latin typeface="Open Sans Light Bold"/>
                </a:rPr>
                <a:t>1995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087375" y="7129411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EC7F37"/>
                  </a:solidFill>
                  <a:latin typeface="Open Sans Light Bold"/>
                </a:rPr>
                <a:t>1997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92534" y="4212817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BFBFBE"/>
                  </a:solidFill>
                  <a:latin typeface="Open Sans Light Bold"/>
                </a:rPr>
                <a:t>1999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326566" y="3838109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FFBD59"/>
                  </a:solidFill>
                  <a:latin typeface="Open Sans Light Bold"/>
                </a:rPr>
                <a:t>2000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935125" y="556034"/>
              <a:ext cx="994841" cy="57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2"/>
                </a:lnSpc>
              </a:pPr>
              <a:r>
                <a:rPr lang="en-US" sz="2573">
                  <a:solidFill>
                    <a:srgbClr val="C10705"/>
                  </a:solidFill>
                  <a:latin typeface="Open Sans Light Bold"/>
                </a:rPr>
                <a:t>2012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718604" y="7119886"/>
              <a:ext cx="2583605" cy="79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>
                  <a:solidFill>
                    <a:srgbClr val="000000"/>
                  </a:solidFill>
                  <a:latin typeface="Code Pro Bold"/>
                </a:rPr>
                <a:t>HTML 3.2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659952" y="4081613"/>
              <a:ext cx="3044467" cy="794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 dirty="0">
                  <a:solidFill>
                    <a:srgbClr val="000000"/>
                  </a:solidFill>
                  <a:latin typeface="Code Pro Bold"/>
                </a:rPr>
                <a:t>HTML 4.1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767843" y="3839741"/>
              <a:ext cx="2334563" cy="794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 dirty="0">
                  <a:solidFill>
                    <a:srgbClr val="000000"/>
                  </a:solidFill>
                  <a:latin typeface="Code Pro Bold"/>
                </a:rPr>
                <a:t>XHTML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525754" y="468049"/>
              <a:ext cx="2070152" cy="79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3"/>
                </a:lnSpc>
              </a:pPr>
              <a:r>
                <a:rPr lang="en-US" sz="3602" dirty="0">
                  <a:solidFill>
                    <a:srgbClr val="000000"/>
                  </a:solidFill>
                  <a:latin typeface="Code Pro Bold"/>
                </a:rPr>
                <a:t>HTML 5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88167" y="724643"/>
            <a:ext cx="8787976" cy="10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FFFFFF"/>
                </a:solidFill>
                <a:latin typeface="Agrandir Narrow Bold"/>
              </a:rPr>
              <a:t>Versions of HTML?</a:t>
            </a:r>
          </a:p>
        </p:txBody>
      </p:sp>
      <p:pic>
        <p:nvPicPr>
          <p:cNvPr id="20" name="Picture 2" descr="File:Starz University.png - Wikimedia Commons">
            <a:extLst>
              <a:ext uri="{FF2B5EF4-FFF2-40B4-BE49-F238E27FC236}">
                <a16:creationId xmlns:a16="http://schemas.microsoft.com/office/drawing/2014/main" id="{0C347AA6-C446-349D-BDB5-70F1A4F1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956" y="7940850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D21012-9DE8-1412-68F0-CEEC4375A793}"/>
              </a:ext>
            </a:extLst>
          </p:cNvPr>
          <p:cNvSpPr/>
          <p:nvPr/>
        </p:nvSpPr>
        <p:spPr>
          <a:xfrm>
            <a:off x="4171058" y="597579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397" y="2956160"/>
            <a:ext cx="3285048" cy="7996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397" y="4343850"/>
            <a:ext cx="3285048" cy="7996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397" y="5843874"/>
            <a:ext cx="3285048" cy="7996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397" y="7239743"/>
            <a:ext cx="3285048" cy="7996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5397" y="8635611"/>
            <a:ext cx="3285048" cy="7996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523657" y="2955710"/>
            <a:ext cx="4383433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4"/>
              </a:lnSpc>
              <a:spcBef>
                <a:spcPct val="0"/>
              </a:spcBef>
            </a:pPr>
            <a:r>
              <a:rPr lang="en-US" sz="4378">
                <a:solidFill>
                  <a:srgbClr val="050A30"/>
                </a:solidFill>
                <a:latin typeface="Agrandir Narrow Bold"/>
              </a:rPr>
              <a:t>CASE SENSITIVE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3657" y="4210500"/>
            <a:ext cx="687801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050A30"/>
                </a:solidFill>
                <a:latin typeface="Agrandir Narrow Bold"/>
              </a:rPr>
              <a:t>ATTRIBUTE DECLARATION</a:t>
            </a:r>
          </a:p>
          <a:p>
            <a:pPr marL="0" lvl="0" indent="0" algn="ctr">
              <a:lnSpc>
                <a:spcPts val="5254"/>
              </a:lnSpc>
              <a:spcBef>
                <a:spcPct val="0"/>
              </a:spcBef>
            </a:pPr>
            <a:endParaRPr lang="en-US" sz="4378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23657" y="5776974"/>
            <a:ext cx="519120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050A30"/>
                </a:solidFill>
                <a:latin typeface="Agrandir Narrow Bold"/>
              </a:rPr>
              <a:t>NESTING ELEMENTS</a:t>
            </a:r>
          </a:p>
          <a:p>
            <a:pPr marL="0" lvl="0" indent="0" algn="ctr">
              <a:lnSpc>
                <a:spcPts val="5254"/>
              </a:lnSpc>
              <a:spcBef>
                <a:spcPct val="0"/>
              </a:spcBef>
            </a:pPr>
            <a:endParaRPr lang="en-US" sz="4378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23657" y="7239292"/>
            <a:ext cx="481107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4"/>
              </a:lnSpc>
              <a:spcBef>
                <a:spcPct val="0"/>
              </a:spcBef>
            </a:pPr>
            <a:r>
              <a:rPr lang="en-US" sz="4378">
                <a:solidFill>
                  <a:srgbClr val="050A30"/>
                </a:solidFill>
                <a:latin typeface="Agrandir Narrow Bold"/>
              </a:rPr>
              <a:t>EMPTY ELEMENTS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3657" y="8635161"/>
            <a:ext cx="519120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4"/>
              </a:lnSpc>
            </a:pPr>
            <a:r>
              <a:rPr lang="en-US" sz="4378">
                <a:solidFill>
                  <a:srgbClr val="050A30"/>
                </a:solidFill>
                <a:latin typeface="Agrandir Narrow Bold"/>
              </a:rPr>
              <a:t>SCRIPT INCLUSION</a:t>
            </a:r>
          </a:p>
          <a:p>
            <a:pPr marL="0" lvl="0" indent="0" algn="ctr">
              <a:lnSpc>
                <a:spcPts val="5254"/>
              </a:lnSpc>
              <a:spcBef>
                <a:spcPct val="0"/>
              </a:spcBef>
            </a:pPr>
            <a:endParaRPr lang="en-US" sz="4378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88167" y="724643"/>
            <a:ext cx="8787976" cy="10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 dirty="0">
                <a:solidFill>
                  <a:srgbClr val="FFFFFF"/>
                </a:solidFill>
                <a:latin typeface="Agrandir Narrow Bold"/>
              </a:rPr>
              <a:t>HTML vs XHTML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482" y="1844416"/>
            <a:ext cx="1561364" cy="85449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24269"/>
            <a:ext cx="3432328" cy="1029698"/>
          </a:xfrm>
          <a:prstGeom prst="rect">
            <a:avLst/>
          </a:prstGeom>
        </p:spPr>
      </p:pic>
      <p:pic>
        <p:nvPicPr>
          <p:cNvPr id="16" name="Picture 2" descr="File:Starz University.png - Wikimedia Commons">
            <a:extLst>
              <a:ext uri="{FF2B5EF4-FFF2-40B4-BE49-F238E27FC236}">
                <a16:creationId xmlns:a16="http://schemas.microsoft.com/office/drawing/2014/main" id="{9D100E2B-EA0B-367C-766C-B9DF4524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603" y="7653284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4661971" y="1706024"/>
            <a:ext cx="1346898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400000">
            <a:off x="7224197" y="3961763"/>
            <a:ext cx="4176392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>
            <a:off x="12120093" y="1696924"/>
            <a:ext cx="1369195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BFFC892-1DD8-B6C4-561B-0B16D92C62DE}"/>
              </a:ext>
            </a:extLst>
          </p:cNvPr>
          <p:cNvSpPr/>
          <p:nvPr/>
        </p:nvSpPr>
        <p:spPr>
          <a:xfrm>
            <a:off x="4953000" y="1069727"/>
            <a:ext cx="830573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2" name="TextBox 2"/>
          <p:cNvSpPr txBox="1"/>
          <p:nvPr/>
        </p:nvSpPr>
        <p:spPr>
          <a:xfrm>
            <a:off x="6253939" y="7248525"/>
            <a:ext cx="5780121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3767">
                <a:solidFill>
                  <a:srgbClr val="050A30"/>
                </a:solidFill>
                <a:latin typeface="Agrandir Narrow"/>
              </a:rPr>
              <a:t>For this class, we will use Spck Code Editor and Visual Studio Code editor.</a:t>
            </a:r>
          </a:p>
          <a:p>
            <a:pPr marL="0" lvl="0" indent="0" algn="ctr">
              <a:lnSpc>
                <a:spcPts val="4521"/>
              </a:lnSpc>
              <a:spcBef>
                <a:spcPct val="0"/>
              </a:spcBef>
            </a:pPr>
            <a:endParaRPr lang="en-US" sz="3767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1176" y="1080641"/>
            <a:ext cx="782564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6354">
                <a:solidFill>
                  <a:srgbClr val="FFFFFF"/>
                </a:solidFill>
                <a:latin typeface="Agrandir Narrow Bold"/>
              </a:rPr>
              <a:t>What is Code Editor?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384" y="3726600"/>
            <a:ext cx="5999108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3">
                <a:solidFill>
                  <a:srgbClr val="050A30"/>
                </a:solidFill>
                <a:latin typeface="Agrandir Narrow"/>
              </a:rPr>
              <a:t>A HTML code editor is a computer program or software for creating or/and editing HTML documents or web pages.</a:t>
            </a:r>
          </a:p>
          <a:p>
            <a:pPr marL="0" lvl="0" indent="0" algn="ctr">
              <a:lnSpc>
                <a:spcPts val="3700"/>
              </a:lnSpc>
              <a:spcBef>
                <a:spcPct val="0"/>
              </a:spcBef>
            </a:pPr>
            <a:endParaRPr lang="en-US" sz="3083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48627" y="3058564"/>
            <a:ext cx="530862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Computer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26909" y="3707550"/>
            <a:ext cx="5642820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0"/>
              </a:lnSpc>
              <a:spcBef>
                <a:spcPct val="0"/>
              </a:spcBef>
            </a:pPr>
            <a:r>
              <a:rPr lang="en-US" sz="3583">
                <a:solidFill>
                  <a:srgbClr val="050A30"/>
                </a:solidFill>
                <a:latin typeface="Agrandir Narrow"/>
              </a:rPr>
              <a:t>An HTML file is a text file, so to create an HTML file we can use any text editors.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0501" y="3058564"/>
            <a:ext cx="635563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Text Editors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62229" y="6311475"/>
            <a:ext cx="676354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>
                <a:solidFill>
                  <a:srgbClr val="050A30"/>
                </a:solidFill>
                <a:latin typeface="Agrandir Narrow Bold"/>
              </a:rPr>
              <a:t>Code editors for this class</a:t>
            </a:r>
          </a:p>
        </p:txBody>
      </p:sp>
      <p:sp>
        <p:nvSpPr>
          <p:cNvPr id="12" name="AutoShape 12"/>
          <p:cNvSpPr/>
          <p:nvPr/>
        </p:nvSpPr>
        <p:spPr>
          <a:xfrm rot="5400000">
            <a:off x="4010398" y="2309972"/>
            <a:ext cx="1255520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5400000">
            <a:off x="12904391" y="2281821"/>
            <a:ext cx="1217420" cy="0"/>
          </a:xfrm>
          <a:prstGeom prst="line">
            <a:avLst/>
          </a:prstGeom>
          <a:ln w="47625" cap="flat">
            <a:solidFill>
              <a:srgbClr val="FFBD59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8522" y="1854575"/>
            <a:ext cx="1561364" cy="85449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780" y="-38526"/>
            <a:ext cx="3432328" cy="1029698"/>
          </a:xfrm>
          <a:prstGeom prst="rect">
            <a:avLst/>
          </a:prstGeom>
        </p:spPr>
      </p:pic>
      <p:pic>
        <p:nvPicPr>
          <p:cNvPr id="17" name="Picture 2" descr="File:Starz University.png - Wikimedia Commons">
            <a:extLst>
              <a:ext uri="{FF2B5EF4-FFF2-40B4-BE49-F238E27FC236}">
                <a16:creationId xmlns:a16="http://schemas.microsoft.com/office/drawing/2014/main" id="{5B1C5A23-05FF-4962-8F6C-80534931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956" y="7940850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287316-1FF5-004F-B8D7-018EC22C24F1}"/>
              </a:ext>
            </a:extLst>
          </p:cNvPr>
          <p:cNvSpPr txBox="1"/>
          <p:nvPr/>
        </p:nvSpPr>
        <p:spPr>
          <a:xfrm>
            <a:off x="4572000" y="494522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We can know only that we know nothing. And that is the highest degree of human wisdom.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4DC667-92B8-A29E-06ED-57D3BF08C18E}"/>
              </a:ext>
            </a:extLst>
          </p:cNvPr>
          <p:cNvSpPr/>
          <p:nvPr/>
        </p:nvSpPr>
        <p:spPr>
          <a:xfrm>
            <a:off x="3615082" y="578675"/>
            <a:ext cx="8334145" cy="10296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3242" y="1947067"/>
            <a:ext cx="15635607" cy="79268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8167" y="724643"/>
            <a:ext cx="8787976" cy="10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FFFFFF"/>
                </a:solidFill>
                <a:latin typeface="Agrandir Narrow Bold"/>
              </a:rPr>
              <a:t>Basic HTML Structure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88517" y="753881"/>
            <a:ext cx="1561364" cy="8544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-12258"/>
            <a:ext cx="3432328" cy="1029698"/>
          </a:xfrm>
          <a:prstGeom prst="rect">
            <a:avLst/>
          </a:prstGeom>
        </p:spPr>
      </p:pic>
      <p:pic>
        <p:nvPicPr>
          <p:cNvPr id="7" name="Picture 2" descr="File:Starz University.png - Wikimedia Commons">
            <a:extLst>
              <a:ext uri="{FF2B5EF4-FFF2-40B4-BE49-F238E27FC236}">
                <a16:creationId xmlns:a16="http://schemas.microsoft.com/office/drawing/2014/main" id="{35BAAD19-4653-C522-283A-CB26BC00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972" y="8248897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881036-9C5E-615F-7999-0009C11CD8F7}"/>
              </a:ext>
            </a:extLst>
          </p:cNvPr>
          <p:cNvSpPr/>
          <p:nvPr/>
        </p:nvSpPr>
        <p:spPr>
          <a:xfrm>
            <a:off x="4477866" y="1050251"/>
            <a:ext cx="9332268" cy="12700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2" name="Group 2"/>
          <p:cNvGrpSpPr/>
          <p:nvPr/>
        </p:nvGrpSpPr>
        <p:grpSpPr>
          <a:xfrm>
            <a:off x="1423961" y="2832907"/>
            <a:ext cx="555114" cy="5551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517" y="2783194"/>
            <a:ext cx="555114" cy="5551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3961" y="4080216"/>
            <a:ext cx="555114" cy="5551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4517" y="4030504"/>
            <a:ext cx="555114" cy="5551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alphaModFix amt="9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442221">
            <a:off x="13765612" y="4116121"/>
            <a:ext cx="5038385" cy="626628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652477"/>
            <a:ext cx="1561364" cy="85449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4646" y="-4594"/>
            <a:ext cx="3432328" cy="102969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500375" y="698737"/>
            <a:ext cx="850914" cy="85091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483404" y="5327095"/>
            <a:ext cx="555114" cy="55511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3961" y="5277382"/>
            <a:ext cx="555114" cy="55511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3404" y="7116657"/>
            <a:ext cx="555114" cy="55511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3961" y="7066945"/>
            <a:ext cx="555114" cy="55511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83404" y="8412662"/>
            <a:ext cx="555114" cy="55511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3961" y="8362950"/>
            <a:ext cx="555114" cy="55511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706600" y="5277382"/>
            <a:ext cx="3159563" cy="362647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2275098" y="2628408"/>
            <a:ext cx="1039489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 Bold"/>
              </a:rPr>
              <a:t>&lt;!DOCTYPE html&gt;:</a:t>
            </a:r>
            <a:r>
              <a:rPr lang="en-US" sz="2971">
                <a:solidFill>
                  <a:srgbClr val="050A30"/>
                </a:solidFill>
                <a:latin typeface="Agrandir Narrow"/>
              </a:rPr>
              <a:t> It defines the document type or it instruct the browser about the version of HTML.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10765" y="1300203"/>
            <a:ext cx="926647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5070" dirty="0">
                <a:solidFill>
                  <a:srgbClr val="FFFFFF"/>
                </a:solidFill>
                <a:latin typeface="Agrandir Narrow Bold"/>
              </a:rPr>
              <a:t>Description of HTML Example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00038" y="3954304"/>
            <a:ext cx="1046995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 Bold"/>
              </a:rPr>
              <a:t>&lt;html &gt; :</a:t>
            </a:r>
            <a:r>
              <a:rPr lang="en-US" sz="2971">
                <a:solidFill>
                  <a:srgbClr val="050A30"/>
                </a:solidFill>
                <a:latin typeface="Agrandir Narrow"/>
              </a:rPr>
              <a:t>This tag informs the browser that it is an HTML document. Text between html tag describes the web document.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00038" y="5295295"/>
            <a:ext cx="10394890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 Bold"/>
              </a:rPr>
              <a:t>&lt;head&gt;: </a:t>
            </a:r>
            <a:r>
              <a:rPr lang="en-US" sz="2971">
                <a:solidFill>
                  <a:srgbClr val="050A30"/>
                </a:solidFill>
                <a:latin typeface="Agrandir Narrow"/>
              </a:rPr>
              <a:t>It should be the first element inside the &lt;html&gt; element, which contains the metadata (information about the document). It must be closed before the body tag opens.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59482" y="6990745"/>
            <a:ext cx="1046995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>
                <a:solidFill>
                  <a:srgbClr val="050A30"/>
                </a:solidFill>
                <a:latin typeface="Agrandir Narrow Bold"/>
              </a:rPr>
              <a:t>&lt;title&gt;: </a:t>
            </a:r>
            <a:r>
              <a:rPr lang="en-US" sz="2971">
                <a:solidFill>
                  <a:srgbClr val="050A30"/>
                </a:solidFill>
                <a:latin typeface="Agrandir Narrow"/>
              </a:rPr>
              <a:t>As its name suggested, it is used to add title of that HTML page which appears at the top of the browser window.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259482" y="8286750"/>
            <a:ext cx="104699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</a:pPr>
            <a:r>
              <a:rPr lang="en-US" sz="2971">
                <a:solidFill>
                  <a:srgbClr val="050A30"/>
                </a:solidFill>
                <a:latin typeface="Agrandir Narrow Bold"/>
              </a:rPr>
              <a:t>&lt;body&gt;: </a:t>
            </a:r>
            <a:r>
              <a:rPr lang="en-US" sz="2971">
                <a:solidFill>
                  <a:srgbClr val="050A30"/>
                </a:solidFill>
                <a:latin typeface="Agrandir Narrow"/>
              </a:rPr>
              <a:t>Text between body tag describes the body content of the page that is visible to the end user. This tag contains the main content of the HTML document.</a:t>
            </a:r>
          </a:p>
          <a:p>
            <a:pPr marL="0" lvl="0" indent="0">
              <a:lnSpc>
                <a:spcPts val="3565"/>
              </a:lnSpc>
              <a:spcBef>
                <a:spcPct val="0"/>
              </a:spcBef>
            </a:pPr>
            <a:endParaRPr lang="en-US" sz="2971">
              <a:solidFill>
                <a:srgbClr val="050A30"/>
              </a:solidFill>
              <a:latin typeface="Agrandir Narrow"/>
            </a:endParaRPr>
          </a:p>
        </p:txBody>
      </p:sp>
      <p:pic>
        <p:nvPicPr>
          <p:cNvPr id="44" name="Picture 2" descr="File:Starz University.png - Wikimedia Commons">
            <a:extLst>
              <a:ext uri="{FF2B5EF4-FFF2-40B4-BE49-F238E27FC236}">
                <a16:creationId xmlns:a16="http://schemas.microsoft.com/office/drawing/2014/main" id="{BE23BEC5-62E4-F890-93EE-35FFD105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94" y="650104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242D710-F5CF-F819-A477-7CD81745B8A1}"/>
              </a:ext>
            </a:extLst>
          </p:cNvPr>
          <p:cNvSpPr/>
          <p:nvPr/>
        </p:nvSpPr>
        <p:spPr>
          <a:xfrm>
            <a:off x="5320700" y="1321998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2" name="Group 2"/>
          <p:cNvGrpSpPr/>
          <p:nvPr/>
        </p:nvGrpSpPr>
        <p:grpSpPr>
          <a:xfrm>
            <a:off x="908079" y="3725521"/>
            <a:ext cx="1558903" cy="1558903"/>
            <a:chOff x="0" y="0"/>
            <a:chExt cx="2078537" cy="207853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78537" cy="207853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3834" y="436968"/>
              <a:ext cx="1221390" cy="13018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52082" y="3725521"/>
            <a:ext cx="1558903" cy="1558903"/>
            <a:chOff x="0" y="0"/>
            <a:chExt cx="2078537" cy="20785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78537" cy="207853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23946" y="409088"/>
              <a:ext cx="1237445" cy="1260361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908079" y="6710534"/>
            <a:ext cx="1558903" cy="1558903"/>
            <a:chOff x="0" y="0"/>
            <a:chExt cx="2078537" cy="207853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78537" cy="207853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20752" y="383510"/>
              <a:ext cx="1073060" cy="1311518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652082" y="6710534"/>
            <a:ext cx="1558903" cy="1558903"/>
            <a:chOff x="0" y="0"/>
            <a:chExt cx="2078537" cy="207853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078537" cy="207853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39654" y="555611"/>
              <a:ext cx="1068392" cy="1068392"/>
            </a:xfrm>
            <a:prstGeom prst="rect">
              <a:avLst/>
            </a:prstGeom>
          </p:spPr>
        </p:pic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12984" y="1279083"/>
            <a:ext cx="1561364" cy="85449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0" y="-8224"/>
            <a:ext cx="3432328" cy="102969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311332" y="9081022"/>
            <a:ext cx="850914" cy="85091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353688" y="3725521"/>
            <a:ext cx="3260294" cy="522787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162246" y="1395467"/>
            <a:ext cx="7963508" cy="103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6"/>
              </a:lnSpc>
              <a:spcBef>
                <a:spcPct val="0"/>
              </a:spcBef>
            </a:pPr>
            <a:r>
              <a:rPr lang="en-US" sz="5788">
                <a:solidFill>
                  <a:srgbClr val="FFFFFF"/>
                </a:solidFill>
                <a:latin typeface="Agrandir Narrow Bold"/>
              </a:rPr>
              <a:t>     Summary  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00502" y="3733426"/>
            <a:ext cx="4754786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96"/>
              </a:lnSpc>
              <a:spcBef>
                <a:spcPct val="0"/>
              </a:spcBef>
            </a:pPr>
            <a:r>
              <a:rPr lang="en-US" sz="3164">
                <a:solidFill>
                  <a:srgbClr val="000000"/>
                </a:solidFill>
                <a:latin typeface="Agrandir Narrow"/>
              </a:rPr>
              <a:t>HTML stands for Hypertext Markup Language and it is the language widely use for creating web pages.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00502" y="6745437"/>
            <a:ext cx="4754786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6"/>
              </a:lnSpc>
            </a:pPr>
            <a:r>
              <a:rPr lang="en-US" sz="3164">
                <a:solidFill>
                  <a:srgbClr val="000000"/>
                </a:solidFill>
                <a:latin typeface="Agrandir Narrow"/>
              </a:rPr>
              <a:t>HTML was created using the prototype design by Tim Berners-Lee in late 1991</a:t>
            </a:r>
          </a:p>
          <a:p>
            <a:pPr marL="0" lvl="0" indent="0">
              <a:lnSpc>
                <a:spcPts val="3796"/>
              </a:lnSpc>
              <a:spcBef>
                <a:spcPct val="0"/>
              </a:spcBef>
            </a:pPr>
            <a:endParaRPr lang="en-US" sz="3164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49110" y="3733426"/>
            <a:ext cx="5350809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96"/>
              </a:lnSpc>
              <a:spcBef>
                <a:spcPct val="0"/>
              </a:spcBef>
            </a:pPr>
            <a:r>
              <a:rPr lang="en-US" sz="3164">
                <a:solidFill>
                  <a:srgbClr val="000000"/>
                </a:solidFill>
                <a:latin typeface="Agrandir Narrow"/>
              </a:rPr>
              <a:t>HTML is a must for students and working professionals desiring to become a great software engineer and web developer.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49110" y="6745437"/>
            <a:ext cx="5350809" cy="295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6"/>
              </a:lnSpc>
            </a:pPr>
            <a:r>
              <a:rPr lang="en-US" sz="3164">
                <a:solidFill>
                  <a:srgbClr val="000000"/>
                </a:solidFill>
                <a:latin typeface="Agrandir Narrow"/>
              </a:rPr>
              <a:t>HTML code editor is a computer program or software for creating or/and editing HTML documents and web pages.</a:t>
            </a:r>
          </a:p>
          <a:p>
            <a:pPr marL="0" lvl="0" indent="0">
              <a:lnSpc>
                <a:spcPts val="3796"/>
              </a:lnSpc>
              <a:spcBef>
                <a:spcPct val="0"/>
              </a:spcBef>
            </a:pPr>
            <a:endParaRPr lang="en-US" sz="3164">
              <a:solidFill>
                <a:srgbClr val="000000"/>
              </a:solidFill>
              <a:latin typeface="Agrandir Narrow"/>
            </a:endParaRPr>
          </a:p>
        </p:txBody>
      </p:sp>
      <p:pic>
        <p:nvPicPr>
          <p:cNvPr id="32" name="Picture 2" descr="File:Starz University.png - Wikimedia Commons">
            <a:extLst>
              <a:ext uri="{FF2B5EF4-FFF2-40B4-BE49-F238E27FC236}">
                <a16:creationId xmlns:a16="http://schemas.microsoft.com/office/drawing/2014/main" id="{5D27650A-E262-BD70-A8B4-7C8B079B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139" y="882445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2941" y="4076700"/>
            <a:ext cx="9326884" cy="1806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15200" dirty="0">
                <a:latin typeface="Agrandir Narrow Bold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50" y="-998"/>
            <a:ext cx="3432328" cy="1029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95115" y="2453946"/>
            <a:ext cx="850914" cy="850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1ABAE0-E738-74E0-E27E-C47EDDC7A1B1}"/>
              </a:ext>
            </a:extLst>
          </p:cNvPr>
          <p:cNvSpPr/>
          <p:nvPr/>
        </p:nvSpPr>
        <p:spPr>
          <a:xfrm>
            <a:off x="4876801" y="5882964"/>
            <a:ext cx="8762999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R" sz="6000" dirty="0"/>
              <a:t>ANY QUESTIONS?</a:t>
            </a:r>
          </a:p>
        </p:txBody>
      </p:sp>
      <p:pic>
        <p:nvPicPr>
          <p:cNvPr id="13" name="Picture 2" descr="File:Starz University.png - Wikimedia Commons">
            <a:extLst>
              <a:ext uri="{FF2B5EF4-FFF2-40B4-BE49-F238E27FC236}">
                <a16:creationId xmlns:a16="http://schemas.microsoft.com/office/drawing/2014/main" id="{EBB8116B-18CD-C9CA-6DE0-4BFE2CD8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55" y="767907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68E4D01-1F0D-CDC9-4B56-25C8BFAA4B68}"/>
              </a:ext>
            </a:extLst>
          </p:cNvPr>
          <p:cNvSpPr/>
          <p:nvPr/>
        </p:nvSpPr>
        <p:spPr>
          <a:xfrm>
            <a:off x="5440325" y="672615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2" name="AutoShape 2"/>
          <p:cNvSpPr/>
          <p:nvPr/>
        </p:nvSpPr>
        <p:spPr>
          <a:xfrm rot="8851864">
            <a:off x="4576790" y="5005561"/>
            <a:ext cx="834494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2393534">
            <a:off x="6149466" y="4983876"/>
            <a:ext cx="692324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F1387F6-1969-CFD9-5F40-1A92EACAB4B0}"/>
              </a:ext>
            </a:extLst>
          </p:cNvPr>
          <p:cNvSpPr/>
          <p:nvPr/>
        </p:nvSpPr>
        <p:spPr>
          <a:xfrm>
            <a:off x="12072145" y="6819900"/>
            <a:ext cx="4860068" cy="814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3FA171-F3F3-F06C-131F-73401B0C6222}"/>
              </a:ext>
            </a:extLst>
          </p:cNvPr>
          <p:cNvSpPr/>
          <p:nvPr/>
        </p:nvSpPr>
        <p:spPr>
          <a:xfrm>
            <a:off x="11620340" y="2305355"/>
            <a:ext cx="6173185" cy="814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6BB3F59-30FF-3C97-65CB-6BF83B328F87}"/>
              </a:ext>
            </a:extLst>
          </p:cNvPr>
          <p:cNvSpPr/>
          <p:nvPr/>
        </p:nvSpPr>
        <p:spPr>
          <a:xfrm>
            <a:off x="946703" y="6995988"/>
            <a:ext cx="4493622" cy="814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113F1F-CC75-C725-B244-78B8F7701AE9}"/>
              </a:ext>
            </a:extLst>
          </p:cNvPr>
          <p:cNvSpPr/>
          <p:nvPr/>
        </p:nvSpPr>
        <p:spPr>
          <a:xfrm>
            <a:off x="946703" y="2277813"/>
            <a:ext cx="6173185" cy="814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3" name="Group 3"/>
          <p:cNvGrpSpPr/>
          <p:nvPr/>
        </p:nvGrpSpPr>
        <p:grpSpPr>
          <a:xfrm>
            <a:off x="7511133" y="3960004"/>
            <a:ext cx="3714209" cy="1857105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38100"/>
              <a:ext cx="508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94910" y="3467100"/>
            <a:ext cx="56975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Candidate - Masters in Computer Science &amp; Technology</a:t>
            </a:r>
          </a:p>
          <a:p>
            <a:pPr marL="0" lvl="0" indent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Zhejiang Sci-Tech University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8747" y="3612124"/>
            <a:ext cx="199821" cy="234234"/>
            <a:chOff x="0" y="0"/>
            <a:chExt cx="445770" cy="522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5770" cy="522542"/>
            </a:xfrm>
            <a:custGeom>
              <a:avLst/>
              <a:gdLst/>
              <a:ahLst/>
              <a:cxnLst/>
              <a:rect l="l" t="t" r="r" b="b"/>
              <a:pathLst>
                <a:path w="445770" h="522542">
                  <a:moveTo>
                    <a:pt x="0" y="0"/>
                  </a:moveTo>
                  <a:lnTo>
                    <a:pt x="445770" y="0"/>
                  </a:lnTo>
                  <a:lnTo>
                    <a:pt x="445770" y="522542"/>
                  </a:lnTo>
                  <a:lnTo>
                    <a:pt x="0" y="52254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149" y="3572486"/>
            <a:ext cx="209624" cy="241194"/>
            <a:chOff x="0" y="0"/>
            <a:chExt cx="467640" cy="5380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7640" cy="538067"/>
            </a:xfrm>
            <a:custGeom>
              <a:avLst/>
              <a:gdLst/>
              <a:ahLst/>
              <a:cxnLst/>
              <a:rect l="l" t="t" r="r" b="b"/>
              <a:pathLst>
                <a:path w="467640" h="538067">
                  <a:moveTo>
                    <a:pt x="0" y="0"/>
                  </a:moveTo>
                  <a:lnTo>
                    <a:pt x="467640" y="0"/>
                  </a:lnTo>
                  <a:lnTo>
                    <a:pt x="467640" y="538067"/>
                  </a:lnTo>
                  <a:lnTo>
                    <a:pt x="0" y="53806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57970" y="3543300"/>
            <a:ext cx="6328763" cy="914400"/>
            <a:chOff x="0" y="0"/>
            <a:chExt cx="8438351" cy="1219200"/>
          </a:xfrm>
        </p:grpSpPr>
        <p:grpSp>
          <p:nvGrpSpPr>
            <p:cNvPr id="14" name="Group 14"/>
            <p:cNvGrpSpPr/>
            <p:nvPr/>
          </p:nvGrpSpPr>
          <p:grpSpPr>
            <a:xfrm>
              <a:off x="56668" y="87307"/>
              <a:ext cx="272212" cy="319093"/>
              <a:chOff x="0" y="0"/>
              <a:chExt cx="445770" cy="5225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45770" cy="522542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522542">
                    <a:moveTo>
                      <a:pt x="0" y="0"/>
                    </a:moveTo>
                    <a:lnTo>
                      <a:pt x="445770" y="0"/>
                    </a:lnTo>
                    <a:lnTo>
                      <a:pt x="445770" y="522542"/>
                    </a:lnTo>
                    <a:lnTo>
                      <a:pt x="0" y="52254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33309"/>
              <a:ext cx="285567" cy="328573"/>
              <a:chOff x="0" y="0"/>
              <a:chExt cx="467640" cy="53806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67640" cy="538067"/>
              </a:xfrm>
              <a:custGeom>
                <a:avLst/>
                <a:gdLst/>
                <a:ahLst/>
                <a:cxnLst/>
                <a:rect l="l" t="t" r="r" b="b"/>
                <a:pathLst>
                  <a:path w="467640" h="538067">
                    <a:moveTo>
                      <a:pt x="0" y="0"/>
                    </a:moveTo>
                    <a:lnTo>
                      <a:pt x="467640" y="0"/>
                    </a:lnTo>
                    <a:lnTo>
                      <a:pt x="467640" y="538067"/>
                    </a:lnTo>
                    <a:lnTo>
                      <a:pt x="0" y="538067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39994" y="-66675"/>
              <a:ext cx="7798357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solidFill>
                    <a:srgbClr val="050A30"/>
                  </a:solidFill>
                  <a:latin typeface="Agrandir Narrow"/>
                </a:rPr>
                <a:t>June 2018 - Present</a:t>
              </a:r>
            </a:p>
            <a:p>
              <a:pPr marL="0" lvl="0" indent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50A30"/>
                  </a:solidFill>
                  <a:latin typeface="Agrandir Narrow"/>
                </a:rPr>
                <a:t>NOC Technician - Liberia Telecommunication Corporation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84571" y="7257059"/>
            <a:ext cx="3695790" cy="202260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2901" y="0"/>
            <a:ext cx="3432328" cy="102969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37005" y="2993518"/>
            <a:ext cx="850914" cy="85091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94910" y="4593133"/>
            <a:ext cx="54249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Candidate - Masters in Management Information System</a:t>
            </a:r>
          </a:p>
          <a:p>
            <a:pPr marL="0" lvl="0" indent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UNICAF University Zambia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68747" y="4738157"/>
            <a:ext cx="199821" cy="234234"/>
            <a:chOff x="0" y="0"/>
            <a:chExt cx="445770" cy="5225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5770" cy="522542"/>
            </a:xfrm>
            <a:custGeom>
              <a:avLst/>
              <a:gdLst/>
              <a:ahLst/>
              <a:cxnLst/>
              <a:rect l="l" t="t" r="r" b="b"/>
              <a:pathLst>
                <a:path w="445770" h="522542">
                  <a:moveTo>
                    <a:pt x="0" y="0"/>
                  </a:moveTo>
                  <a:lnTo>
                    <a:pt x="445770" y="0"/>
                  </a:lnTo>
                  <a:lnTo>
                    <a:pt x="445770" y="522542"/>
                  </a:lnTo>
                  <a:lnTo>
                    <a:pt x="0" y="52254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7149" y="4698519"/>
            <a:ext cx="209624" cy="241194"/>
            <a:chOff x="0" y="0"/>
            <a:chExt cx="467640" cy="5380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7640" cy="538067"/>
            </a:xfrm>
            <a:custGeom>
              <a:avLst/>
              <a:gdLst/>
              <a:ahLst/>
              <a:cxnLst/>
              <a:rect l="l" t="t" r="r" b="b"/>
              <a:pathLst>
                <a:path w="467640" h="538067">
                  <a:moveTo>
                    <a:pt x="0" y="0"/>
                  </a:moveTo>
                  <a:lnTo>
                    <a:pt x="467640" y="0"/>
                  </a:lnTo>
                  <a:lnTo>
                    <a:pt x="467640" y="538067"/>
                  </a:lnTo>
                  <a:lnTo>
                    <a:pt x="0" y="53806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94910" y="5823329"/>
            <a:ext cx="542497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Bachelor Degree - Information Technology</a:t>
            </a:r>
          </a:p>
          <a:p>
            <a:pPr marL="0" lvl="0" indent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Starz University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68747" y="5968352"/>
            <a:ext cx="199821" cy="234234"/>
            <a:chOff x="0" y="0"/>
            <a:chExt cx="445770" cy="52254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45770" cy="522542"/>
            </a:xfrm>
            <a:custGeom>
              <a:avLst/>
              <a:gdLst/>
              <a:ahLst/>
              <a:cxnLst/>
              <a:rect l="l" t="t" r="r" b="b"/>
              <a:pathLst>
                <a:path w="445770" h="522542">
                  <a:moveTo>
                    <a:pt x="0" y="0"/>
                  </a:moveTo>
                  <a:lnTo>
                    <a:pt x="445770" y="0"/>
                  </a:lnTo>
                  <a:lnTo>
                    <a:pt x="445770" y="522542"/>
                  </a:lnTo>
                  <a:lnTo>
                    <a:pt x="0" y="52254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27149" y="5928714"/>
            <a:ext cx="209624" cy="241194"/>
            <a:chOff x="0" y="0"/>
            <a:chExt cx="467640" cy="53806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7640" cy="538067"/>
            </a:xfrm>
            <a:custGeom>
              <a:avLst/>
              <a:gdLst/>
              <a:ahLst/>
              <a:cxnLst/>
              <a:rect l="l" t="t" r="r" b="b"/>
              <a:pathLst>
                <a:path w="467640" h="538067">
                  <a:moveTo>
                    <a:pt x="0" y="0"/>
                  </a:moveTo>
                  <a:lnTo>
                    <a:pt x="467640" y="0"/>
                  </a:lnTo>
                  <a:lnTo>
                    <a:pt x="467640" y="538067"/>
                  </a:lnTo>
                  <a:lnTo>
                    <a:pt x="0" y="53806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3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294951" y="6985596"/>
            <a:ext cx="42897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9"/>
              </a:lnSpc>
            </a:pPr>
            <a:r>
              <a:rPr lang="en-US" sz="3174">
                <a:solidFill>
                  <a:srgbClr val="FFFFFF"/>
                </a:solidFill>
                <a:latin typeface="Agrandir Narrow Bold"/>
              </a:rPr>
              <a:t>Follow me social media</a:t>
            </a:r>
          </a:p>
          <a:p>
            <a:pPr marL="0" lvl="0" indent="0" algn="l">
              <a:lnSpc>
                <a:spcPts val="3809"/>
              </a:lnSpc>
              <a:spcBef>
                <a:spcPct val="0"/>
              </a:spcBef>
            </a:pPr>
            <a:endParaRPr lang="en-US" sz="3174">
              <a:solidFill>
                <a:srgbClr val="FFFFFF"/>
              </a:solidFill>
              <a:latin typeface="Agrandir Narrow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11857970" y="4762500"/>
            <a:ext cx="6328763" cy="609600"/>
            <a:chOff x="0" y="0"/>
            <a:chExt cx="8438351" cy="812800"/>
          </a:xfrm>
        </p:grpSpPr>
        <p:grpSp>
          <p:nvGrpSpPr>
            <p:cNvPr id="41" name="Group 41"/>
            <p:cNvGrpSpPr/>
            <p:nvPr/>
          </p:nvGrpSpPr>
          <p:grpSpPr>
            <a:xfrm>
              <a:off x="56668" y="87307"/>
              <a:ext cx="272212" cy="319093"/>
              <a:chOff x="0" y="0"/>
              <a:chExt cx="445770" cy="52254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445770" cy="522542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522542">
                    <a:moveTo>
                      <a:pt x="0" y="0"/>
                    </a:moveTo>
                    <a:lnTo>
                      <a:pt x="445770" y="0"/>
                    </a:lnTo>
                    <a:lnTo>
                      <a:pt x="445770" y="522542"/>
                    </a:lnTo>
                    <a:lnTo>
                      <a:pt x="0" y="52254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33309"/>
              <a:ext cx="285567" cy="328573"/>
              <a:chOff x="0" y="0"/>
              <a:chExt cx="467640" cy="53806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467640" cy="538067"/>
              </a:xfrm>
              <a:custGeom>
                <a:avLst/>
                <a:gdLst/>
                <a:ahLst/>
                <a:cxnLst/>
                <a:rect l="l" t="t" r="r" b="b"/>
                <a:pathLst>
                  <a:path w="467640" h="538067">
                    <a:moveTo>
                      <a:pt x="0" y="0"/>
                    </a:moveTo>
                    <a:lnTo>
                      <a:pt x="467640" y="0"/>
                    </a:lnTo>
                    <a:lnTo>
                      <a:pt x="467640" y="538067"/>
                    </a:lnTo>
                    <a:lnTo>
                      <a:pt x="0" y="538067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639994" y="-66675"/>
              <a:ext cx="7798357" cy="87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solidFill>
                    <a:srgbClr val="050A30"/>
                  </a:solidFill>
                  <a:latin typeface="Agrandir Narrow"/>
                </a:rPr>
                <a:t>October 2019 - Present</a:t>
              </a:r>
            </a:p>
            <a:p>
              <a:pPr marL="0" lvl="0" indent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50A30"/>
                  </a:solidFill>
                  <a:latin typeface="Agrandir Narrow"/>
                </a:rPr>
                <a:t>Executive Director - Innovations Hub Liberia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857970" y="5676900"/>
            <a:ext cx="6328763" cy="609600"/>
            <a:chOff x="0" y="0"/>
            <a:chExt cx="8438351" cy="812800"/>
          </a:xfrm>
        </p:grpSpPr>
        <p:grpSp>
          <p:nvGrpSpPr>
            <p:cNvPr id="49" name="Group 49"/>
            <p:cNvGrpSpPr/>
            <p:nvPr/>
          </p:nvGrpSpPr>
          <p:grpSpPr>
            <a:xfrm>
              <a:off x="56668" y="87307"/>
              <a:ext cx="272212" cy="319093"/>
              <a:chOff x="0" y="0"/>
              <a:chExt cx="445770" cy="522542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45770" cy="522542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522542">
                    <a:moveTo>
                      <a:pt x="0" y="0"/>
                    </a:moveTo>
                    <a:lnTo>
                      <a:pt x="445770" y="0"/>
                    </a:lnTo>
                    <a:lnTo>
                      <a:pt x="445770" y="522542"/>
                    </a:lnTo>
                    <a:lnTo>
                      <a:pt x="0" y="52254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33309"/>
              <a:ext cx="285567" cy="328573"/>
              <a:chOff x="0" y="0"/>
              <a:chExt cx="467640" cy="53806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67640" cy="538067"/>
              </a:xfrm>
              <a:custGeom>
                <a:avLst/>
                <a:gdLst/>
                <a:ahLst/>
                <a:cxnLst/>
                <a:rect l="l" t="t" r="r" b="b"/>
                <a:pathLst>
                  <a:path w="467640" h="538067">
                    <a:moveTo>
                      <a:pt x="0" y="0"/>
                    </a:moveTo>
                    <a:lnTo>
                      <a:pt x="467640" y="0"/>
                    </a:lnTo>
                    <a:lnTo>
                      <a:pt x="467640" y="538067"/>
                    </a:lnTo>
                    <a:lnTo>
                      <a:pt x="0" y="538067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639994" y="-66675"/>
              <a:ext cx="7798357" cy="87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>
                  <a:solidFill>
                    <a:srgbClr val="050A30"/>
                  </a:solidFill>
                  <a:latin typeface="Agrandir Narrow"/>
                </a:rPr>
                <a:t>March 2019 - Present</a:t>
              </a:r>
            </a:p>
            <a:p>
              <a:pPr marL="0" lvl="0" indent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A30"/>
                  </a:solidFill>
                  <a:latin typeface="Agrandir Narrow"/>
                </a:rPr>
                <a:t>Part-time Lecturer - Starz University</a:t>
              </a: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063802" y="7876184"/>
            <a:ext cx="436981" cy="436981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062494" y="8503665"/>
            <a:ext cx="464914" cy="464914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789894" y="7890208"/>
            <a:ext cx="464914" cy="464914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789894" y="8520283"/>
            <a:ext cx="464914" cy="464914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41664" y="7968648"/>
            <a:ext cx="453245" cy="453245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41664" y="8682102"/>
            <a:ext cx="453245" cy="453245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392194" y="7152284"/>
            <a:ext cx="3907412" cy="48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9"/>
              </a:lnSpc>
              <a:spcBef>
                <a:spcPct val="0"/>
              </a:spcBef>
            </a:pPr>
            <a:r>
              <a:rPr lang="en-US" sz="3174" dirty="0">
                <a:solidFill>
                  <a:srgbClr val="FFFFFF"/>
                </a:solidFill>
                <a:latin typeface="Agrandir Narrow Bold"/>
              </a:rPr>
              <a:t>Contact Details            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269509" y="2365550"/>
            <a:ext cx="487484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>
                <a:solidFill>
                  <a:srgbClr val="FFFFFF"/>
                </a:solidFill>
                <a:latin typeface="Agrandir Narrow Bold"/>
              </a:rPr>
              <a:t> Work Experience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71285" y="2363730"/>
            <a:ext cx="5783865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89"/>
              </a:lnSpc>
              <a:spcBef>
                <a:spcPct val="0"/>
              </a:spcBef>
            </a:pPr>
            <a:r>
              <a:rPr lang="en-US" sz="4074" dirty="0">
                <a:solidFill>
                  <a:srgbClr val="FFFFFF"/>
                </a:solidFill>
                <a:latin typeface="Agrandir Narrow Bold"/>
              </a:rPr>
              <a:t>Educational Background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624608" y="7865490"/>
            <a:ext cx="433109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50A30"/>
                </a:solidFill>
                <a:latin typeface="Agrandir Narrow"/>
              </a:rPr>
              <a:t>Philip </a:t>
            </a:r>
            <a:r>
              <a:rPr lang="en-US" sz="2000" dirty="0" err="1">
                <a:solidFill>
                  <a:srgbClr val="050A30"/>
                </a:solidFill>
                <a:latin typeface="Agrandir Narrow"/>
              </a:rPr>
              <a:t>Bargin</a:t>
            </a:r>
            <a:endParaRPr lang="en-US" sz="2000" dirty="0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5965116" y="734919"/>
            <a:ext cx="635776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Agrandir Narrow Bold"/>
              </a:rPr>
              <a:t>About Me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883756" y="7976196"/>
            <a:ext cx="411868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philipbargin@gmail.com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624608" y="8436990"/>
            <a:ext cx="433109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50A30"/>
                </a:solidFill>
                <a:latin typeface="Agrandir Narrow"/>
              </a:rPr>
              <a:t>Philip </a:t>
            </a:r>
            <a:r>
              <a:rPr lang="en-US" sz="2000" dirty="0" err="1">
                <a:solidFill>
                  <a:srgbClr val="050A30"/>
                </a:solidFill>
                <a:latin typeface="Agrandir Narrow"/>
              </a:rPr>
              <a:t>Bargin</a:t>
            </a:r>
            <a:endParaRPr lang="en-US" sz="2000" dirty="0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5458794" y="7865490"/>
            <a:ext cx="433109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50A30"/>
                </a:solidFill>
                <a:latin typeface="Agrandir Narrow"/>
              </a:rPr>
              <a:t>PhilipSBarginJr</a:t>
            </a:r>
            <a:endParaRPr lang="en-US" sz="2000" dirty="0">
              <a:solidFill>
                <a:srgbClr val="050A30"/>
              </a:solidFill>
              <a:latin typeface="Agrandir Narrow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5458794" y="8495565"/>
            <a:ext cx="433109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measonbargin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883756" y="8689650"/>
            <a:ext cx="411868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50A30"/>
                </a:solidFill>
                <a:latin typeface="Agrandir Narrow"/>
              </a:rPr>
              <a:t>(+231) 880719322 / 770198161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090843" y="4176930"/>
            <a:ext cx="2554788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 Narrow"/>
              </a:rPr>
              <a:t>Philip S. Bargin, Jr.</a:t>
            </a:r>
          </a:p>
        </p:txBody>
      </p:sp>
      <p:pic>
        <p:nvPicPr>
          <p:cNvPr id="80" name="Picture 2" descr="File:Starz University.png - Wikimedia Commons">
            <a:extLst>
              <a:ext uri="{FF2B5EF4-FFF2-40B4-BE49-F238E27FC236}">
                <a16:creationId xmlns:a16="http://schemas.microsoft.com/office/drawing/2014/main" id="{341CF059-8A06-95C5-F882-D7279039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967" y="383499"/>
            <a:ext cx="1599558" cy="15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883C422-3D4B-F316-A276-E654E4D14D06}"/>
              </a:ext>
            </a:extLst>
          </p:cNvPr>
          <p:cNvSpPr/>
          <p:nvPr/>
        </p:nvSpPr>
        <p:spPr>
          <a:xfrm>
            <a:off x="5320700" y="1239452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5" name="TextBox 5"/>
          <p:cNvSpPr txBox="1"/>
          <p:nvPr/>
        </p:nvSpPr>
        <p:spPr>
          <a:xfrm>
            <a:off x="5227855" y="1404797"/>
            <a:ext cx="744794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Agrandir Narrow Bold"/>
              </a:rPr>
              <a:t>SELF-INTRODUCTION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3414" y="2525034"/>
            <a:ext cx="1198117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3"/>
              </a:lnSpc>
              <a:spcBef>
                <a:spcPct val="0"/>
              </a:spcBef>
            </a:pPr>
            <a:r>
              <a:rPr lang="en-US" sz="3261">
                <a:solidFill>
                  <a:srgbClr val="050A30"/>
                </a:solidFill>
                <a:latin typeface="Agrandir Narrow"/>
              </a:rPr>
              <a:t>Now that you know me, let's get to know you.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5688" y="3875847"/>
            <a:ext cx="55749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Your Full Name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35688" y="5701876"/>
            <a:ext cx="55749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Major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58693" y="3883675"/>
            <a:ext cx="1016678" cy="1000580"/>
            <a:chOff x="0" y="0"/>
            <a:chExt cx="1355571" cy="1334106"/>
          </a:xfrm>
        </p:grpSpPr>
        <p:grpSp>
          <p:nvGrpSpPr>
            <p:cNvPr id="10" name="Group 10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585409" y="3910980"/>
            <a:ext cx="650230" cy="7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7788" y="3750602"/>
            <a:ext cx="573055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Work Experience and Give Details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92682" y="5576631"/>
            <a:ext cx="577153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Habits</a:t>
            </a:r>
          </a:p>
        </p:txBody>
      </p:sp>
      <p:sp>
        <p:nvSpPr>
          <p:cNvPr id="19" name="AutoShape 19"/>
          <p:cNvSpPr/>
          <p:nvPr/>
        </p:nvSpPr>
        <p:spPr>
          <a:xfrm rot="5400000">
            <a:off x="5749765" y="5888563"/>
            <a:ext cx="4047876" cy="0"/>
          </a:xfrm>
          <a:prstGeom prst="line">
            <a:avLst/>
          </a:prstGeom>
          <a:ln w="38100" cap="rnd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-16314"/>
            <a:ext cx="3432328" cy="102969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64217" y="8877616"/>
            <a:ext cx="850914" cy="850914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458693" y="5695836"/>
            <a:ext cx="1016678" cy="1000580"/>
            <a:chOff x="0" y="0"/>
            <a:chExt cx="1355571" cy="1334106"/>
          </a:xfrm>
        </p:grpSpPr>
        <p:grpSp>
          <p:nvGrpSpPr>
            <p:cNvPr id="25" name="Group 25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2585409" y="5723140"/>
            <a:ext cx="650230" cy="7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539017" y="3758431"/>
            <a:ext cx="1016678" cy="1000580"/>
            <a:chOff x="0" y="0"/>
            <a:chExt cx="1355571" cy="1334106"/>
          </a:xfrm>
        </p:grpSpPr>
        <p:grpSp>
          <p:nvGrpSpPr>
            <p:cNvPr id="33" name="Group 33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9665732" y="3785735"/>
            <a:ext cx="65023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539017" y="5570591"/>
            <a:ext cx="1016678" cy="1000580"/>
            <a:chOff x="0" y="0"/>
            <a:chExt cx="1355571" cy="1334106"/>
          </a:xfrm>
        </p:grpSpPr>
        <p:grpSp>
          <p:nvGrpSpPr>
            <p:cNvPr id="41" name="Group 41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7" name="TextBox 47"/>
          <p:cNvSpPr txBox="1"/>
          <p:nvPr/>
        </p:nvSpPr>
        <p:spPr>
          <a:xfrm>
            <a:off x="9665732" y="5597895"/>
            <a:ext cx="65023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35688" y="7289390"/>
            <a:ext cx="55749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Status/Level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458693" y="7283350"/>
            <a:ext cx="1016678" cy="1000580"/>
            <a:chOff x="0" y="0"/>
            <a:chExt cx="1355571" cy="1334106"/>
          </a:xfrm>
        </p:grpSpPr>
        <p:grpSp>
          <p:nvGrpSpPr>
            <p:cNvPr id="50" name="Group 50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2585409" y="7310654"/>
            <a:ext cx="65023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992682" y="7267649"/>
            <a:ext cx="577153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Expectations of this course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9539017" y="7261609"/>
            <a:ext cx="1016678" cy="1000580"/>
            <a:chOff x="0" y="0"/>
            <a:chExt cx="1355571" cy="1334106"/>
          </a:xfrm>
        </p:grpSpPr>
        <p:grpSp>
          <p:nvGrpSpPr>
            <p:cNvPr id="59" name="Group 59"/>
            <p:cNvGrpSpPr/>
            <p:nvPr/>
          </p:nvGrpSpPr>
          <p:grpSpPr>
            <a:xfrm>
              <a:off x="131118" y="109654"/>
              <a:ext cx="1224452" cy="1224452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0" y="0"/>
              <a:ext cx="1224452" cy="1224452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65" name="TextBox 65"/>
          <p:cNvSpPr txBox="1"/>
          <p:nvPr/>
        </p:nvSpPr>
        <p:spPr>
          <a:xfrm>
            <a:off x="9665732" y="7288913"/>
            <a:ext cx="65023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05</a:t>
            </a:r>
          </a:p>
        </p:txBody>
      </p:sp>
      <p:pic>
        <p:nvPicPr>
          <p:cNvPr id="68" name="Picture 2" descr="File:Starz University.png - Wikimedia Commons">
            <a:extLst>
              <a:ext uri="{FF2B5EF4-FFF2-40B4-BE49-F238E27FC236}">
                <a16:creationId xmlns:a16="http://schemas.microsoft.com/office/drawing/2014/main" id="{97F18E20-737B-AE4B-D193-3E0B12E8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694" y="498535"/>
            <a:ext cx="2231046" cy="223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5629DD-2F60-7B3D-1F2A-BA74E2CD2433}"/>
              </a:ext>
            </a:extLst>
          </p:cNvPr>
          <p:cNvSpPr/>
          <p:nvPr/>
        </p:nvSpPr>
        <p:spPr>
          <a:xfrm>
            <a:off x="5320700" y="1321998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2" name="TextBox 2"/>
          <p:cNvSpPr txBox="1"/>
          <p:nvPr/>
        </p:nvSpPr>
        <p:spPr>
          <a:xfrm>
            <a:off x="2633957" y="3096677"/>
            <a:ext cx="6510043" cy="69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No session in session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085088" y="-998"/>
            <a:ext cx="3432328" cy="10296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1686" y="2406646"/>
            <a:ext cx="850914" cy="8509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82733" y="3257559"/>
            <a:ext cx="524932" cy="524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82733" y="4284961"/>
            <a:ext cx="524932" cy="5249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882733" y="6361758"/>
            <a:ext cx="524932" cy="524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814781" y="5289384"/>
            <a:ext cx="592884" cy="59288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313975" y="6481474"/>
            <a:ext cx="6665504" cy="69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Make the internet your friend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9150" y="1467870"/>
            <a:ext cx="818969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grandir Narrow Bold"/>
              </a:rPr>
              <a:t>Ground 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3957" y="4142346"/>
            <a:ext cx="6458643" cy="69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No eating, no chewing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3957" y="5142582"/>
            <a:ext cx="6458643" cy="69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Respect others 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13975" y="3096677"/>
            <a:ext cx="6665504" cy="127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Make sure to attempt all class activities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13975" y="4708097"/>
            <a:ext cx="6665504" cy="127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Attend all class and on time (Physical/Virtual)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33957" y="6190871"/>
            <a:ext cx="6458643" cy="18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2"/>
              </a:lnSpc>
              <a:spcBef>
                <a:spcPct val="0"/>
              </a:spcBef>
            </a:pPr>
            <a:r>
              <a:rPr lang="en-US" sz="3843">
                <a:solidFill>
                  <a:srgbClr val="050A30"/>
                </a:solidFill>
                <a:latin typeface="Agrandir Narrow Bold"/>
              </a:rPr>
              <a:t>Avoid unplugging system and bring water close to the systems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32545" y="3223583"/>
            <a:ext cx="592884" cy="59288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32545" y="4847058"/>
            <a:ext cx="592884" cy="59288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32545" y="6595774"/>
            <a:ext cx="592884" cy="592884"/>
          </a:xfrm>
          <a:prstGeom prst="rect">
            <a:avLst/>
          </a:prstGeom>
        </p:spPr>
      </p:pic>
      <p:pic>
        <p:nvPicPr>
          <p:cNvPr id="23" name="Picture 2" descr="File:Starz University.png - Wikimedia Commons">
            <a:extLst>
              <a:ext uri="{FF2B5EF4-FFF2-40B4-BE49-F238E27FC236}">
                <a16:creationId xmlns:a16="http://schemas.microsoft.com/office/drawing/2014/main" id="{793E5895-3716-F07D-EBB0-8B4E2950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956" y="7940850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108606D-15EE-2BA7-4766-3109A93C04D0}"/>
              </a:ext>
            </a:extLst>
          </p:cNvPr>
          <p:cNvSpPr/>
          <p:nvPr/>
        </p:nvSpPr>
        <p:spPr>
          <a:xfrm>
            <a:off x="1380653" y="1317880"/>
            <a:ext cx="6087088" cy="10002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2" name="Group 2"/>
          <p:cNvGrpSpPr/>
          <p:nvPr/>
        </p:nvGrpSpPr>
        <p:grpSpPr>
          <a:xfrm>
            <a:off x="1343542" y="4163893"/>
            <a:ext cx="535466" cy="526987"/>
            <a:chOff x="0" y="0"/>
            <a:chExt cx="713955" cy="702650"/>
          </a:xfrm>
        </p:grpSpPr>
        <p:grpSp>
          <p:nvGrpSpPr>
            <p:cNvPr id="3" name="Group 3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324600" y="-114300"/>
            <a:ext cx="11963400" cy="10401300"/>
            <a:chOff x="211596" y="30149"/>
            <a:chExt cx="17699400" cy="140207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-3259533" y="3616636"/>
              <a:ext cx="13868162" cy="6925903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5884628" y="30149"/>
              <a:ext cx="12026368" cy="14020799"/>
              <a:chOff x="0" y="-38100"/>
              <a:chExt cx="2375579" cy="27695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7949"/>
                <a:ext cx="2375579" cy="2739390"/>
              </a:xfrm>
              <a:custGeom>
                <a:avLst/>
                <a:gdLst/>
                <a:ahLst/>
                <a:cxnLst/>
                <a:rect l="l" t="t" r="r" b="b"/>
                <a:pathLst>
                  <a:path w="2375579" h="2712780">
                    <a:moveTo>
                      <a:pt x="0" y="0"/>
                    </a:moveTo>
                    <a:lnTo>
                      <a:pt x="2375579" y="0"/>
                    </a:lnTo>
                    <a:lnTo>
                      <a:pt x="2375579" y="2712780"/>
                    </a:lnTo>
                    <a:lnTo>
                      <a:pt x="0" y="27127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25805" y="1700637"/>
            <a:ext cx="6831542" cy="707016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2025721" y="3966660"/>
            <a:ext cx="4631708" cy="442045"/>
            <a:chOff x="0" y="0"/>
            <a:chExt cx="6175611" cy="589393"/>
          </a:xfrm>
        </p:grpSpPr>
        <p:grpSp>
          <p:nvGrpSpPr>
            <p:cNvPr id="16" name="Group 16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Google Classroom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74319" y="5558288"/>
            <a:ext cx="7765196" cy="71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Assignments &amp; Quizzes ... 15 marks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74319" y="4049593"/>
            <a:ext cx="7765196" cy="71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Attendance .......................... 10 marks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8421" y="1487031"/>
            <a:ext cx="5459320" cy="80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2"/>
              </a:lnSpc>
              <a:spcBef>
                <a:spcPct val="0"/>
              </a:spcBef>
            </a:pPr>
            <a:r>
              <a:rPr lang="en-US" sz="4443">
                <a:solidFill>
                  <a:srgbClr val="F4F6FC"/>
                </a:solidFill>
                <a:latin typeface="Agrandir Narrow Bold"/>
              </a:rPr>
              <a:t>Grading Scale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0315" y="2586466"/>
            <a:ext cx="7426479" cy="132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3"/>
              </a:lnSpc>
            </a:pPr>
            <a:r>
              <a:rPr lang="en-US" sz="2811">
                <a:solidFill>
                  <a:srgbClr val="F4F6FC"/>
                </a:solidFill>
                <a:latin typeface="Agrandir Narrow"/>
              </a:rPr>
              <a:t>A total of 100 marks/percent or A is easy to achieve for this course.</a:t>
            </a:r>
          </a:p>
          <a:p>
            <a:pPr marL="0" lvl="0" indent="0">
              <a:lnSpc>
                <a:spcPts val="3373"/>
              </a:lnSpc>
              <a:spcBef>
                <a:spcPct val="0"/>
              </a:spcBef>
            </a:pPr>
            <a:endParaRPr lang="en-US" sz="2811">
              <a:solidFill>
                <a:srgbClr val="F4F6FC"/>
              </a:solidFill>
              <a:latin typeface="Agrandir Narr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089661" y="3065291"/>
            <a:ext cx="392435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1"/>
              </a:lnSpc>
              <a:spcBef>
                <a:spcPct val="0"/>
              </a:spcBef>
            </a:pPr>
            <a:r>
              <a:rPr lang="en-US" sz="3250" u="sng">
                <a:solidFill>
                  <a:srgbClr val="FFFFFF"/>
                </a:solidFill>
                <a:latin typeface="Agrandir Narrow Bold"/>
              </a:rPr>
              <a:t>Tools for this Class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74319" y="6312318"/>
            <a:ext cx="7946253" cy="71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Mid-Term Exam ................... 25 marks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74319" y="4803623"/>
            <a:ext cx="7222893" cy="71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Class Participation .......... 5 marks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74319" y="7066348"/>
            <a:ext cx="7765196" cy="71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Final Project ........................... 15 marks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8678" y="4188161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9179551"/>
            <a:ext cx="1048729" cy="106455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8861" y="-20612"/>
            <a:ext cx="3432328" cy="102969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020572" y="1700637"/>
            <a:ext cx="850914" cy="850914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343542" y="4938531"/>
            <a:ext cx="535466" cy="526987"/>
            <a:chOff x="0" y="0"/>
            <a:chExt cx="713955" cy="702650"/>
          </a:xfrm>
        </p:grpSpPr>
        <p:grpSp>
          <p:nvGrpSpPr>
            <p:cNvPr id="36" name="Group 36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368678" y="4962798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43542" y="5713168"/>
            <a:ext cx="535466" cy="526987"/>
            <a:chOff x="0" y="0"/>
            <a:chExt cx="713955" cy="702650"/>
          </a:xfrm>
        </p:grpSpPr>
        <p:grpSp>
          <p:nvGrpSpPr>
            <p:cNvPr id="44" name="Group 44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1368678" y="5737436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343542" y="6487805"/>
            <a:ext cx="535466" cy="526987"/>
            <a:chOff x="0" y="0"/>
            <a:chExt cx="713955" cy="702650"/>
          </a:xfrm>
        </p:grpSpPr>
        <p:grpSp>
          <p:nvGrpSpPr>
            <p:cNvPr id="52" name="Group 52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8" name="TextBox 58"/>
          <p:cNvSpPr txBox="1"/>
          <p:nvPr/>
        </p:nvSpPr>
        <p:spPr>
          <a:xfrm>
            <a:off x="1368678" y="6512073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343542" y="7262442"/>
            <a:ext cx="535466" cy="526987"/>
            <a:chOff x="0" y="0"/>
            <a:chExt cx="713955" cy="702650"/>
          </a:xfrm>
        </p:grpSpPr>
        <p:grpSp>
          <p:nvGrpSpPr>
            <p:cNvPr id="60" name="Group 60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66" name="TextBox 66"/>
          <p:cNvSpPr txBox="1"/>
          <p:nvPr/>
        </p:nvSpPr>
        <p:spPr>
          <a:xfrm>
            <a:off x="1368678" y="7286710"/>
            <a:ext cx="433400" cy="3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041092" y="7903730"/>
            <a:ext cx="7765196" cy="71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6"/>
              </a:lnSpc>
              <a:spcBef>
                <a:spcPct val="0"/>
              </a:spcBef>
            </a:pPr>
            <a:r>
              <a:rPr lang="en-US" sz="3972">
                <a:solidFill>
                  <a:srgbClr val="F4F6FC"/>
                </a:solidFill>
                <a:latin typeface="Agrandir Narrow"/>
              </a:rPr>
              <a:t>Final Exam ................................ 30 marks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310315" y="8099824"/>
            <a:ext cx="535466" cy="526987"/>
            <a:chOff x="0" y="0"/>
            <a:chExt cx="713955" cy="702650"/>
          </a:xfrm>
        </p:grpSpPr>
        <p:grpSp>
          <p:nvGrpSpPr>
            <p:cNvPr id="69" name="Group 69"/>
            <p:cNvGrpSpPr/>
            <p:nvPr/>
          </p:nvGrpSpPr>
          <p:grpSpPr>
            <a:xfrm>
              <a:off x="69058" y="57753"/>
              <a:ext cx="644897" cy="644897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0" y="0"/>
              <a:ext cx="644897" cy="644897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75" name="TextBox 75"/>
          <p:cNvSpPr txBox="1"/>
          <p:nvPr/>
        </p:nvSpPr>
        <p:spPr>
          <a:xfrm>
            <a:off x="1335451" y="8124092"/>
            <a:ext cx="433400" cy="39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4">
                <a:solidFill>
                  <a:srgbClr val="F4F6FC"/>
                </a:solidFill>
                <a:latin typeface="Open Sans Light Bold"/>
              </a:rPr>
              <a:t>06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2025721" y="4581535"/>
            <a:ext cx="4631708" cy="442045"/>
            <a:chOff x="0" y="0"/>
            <a:chExt cx="6175611" cy="589393"/>
          </a:xfrm>
        </p:grpSpPr>
        <p:grpSp>
          <p:nvGrpSpPr>
            <p:cNvPr id="77" name="Group 77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WhatsApp &amp; Telegram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2025721" y="5202024"/>
            <a:ext cx="4631708" cy="442045"/>
            <a:chOff x="0" y="0"/>
            <a:chExt cx="6175611" cy="589393"/>
          </a:xfrm>
        </p:grpSpPr>
        <p:grpSp>
          <p:nvGrpSpPr>
            <p:cNvPr id="85" name="Group 85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91" name="TextBox 91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GitHub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2025721" y="5825044"/>
            <a:ext cx="4631708" cy="442045"/>
            <a:chOff x="0" y="0"/>
            <a:chExt cx="6175611" cy="589393"/>
          </a:xfrm>
        </p:grpSpPr>
        <p:grpSp>
          <p:nvGrpSpPr>
            <p:cNvPr id="93" name="Group 93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99" name="TextBox 99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Spck Code Editor (Phones)</a:t>
              </a: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2025721" y="6530276"/>
            <a:ext cx="4631708" cy="442045"/>
            <a:chOff x="0" y="0"/>
            <a:chExt cx="6175611" cy="589393"/>
          </a:xfrm>
        </p:grpSpPr>
        <p:grpSp>
          <p:nvGrpSpPr>
            <p:cNvPr id="101" name="Group 101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107" name="TextBox 107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Visual Studio Code (PC)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2025721" y="7143771"/>
            <a:ext cx="4631708" cy="442045"/>
            <a:chOff x="0" y="0"/>
            <a:chExt cx="6175611" cy="589393"/>
          </a:xfrm>
        </p:grpSpPr>
        <p:grpSp>
          <p:nvGrpSpPr>
            <p:cNvPr id="109" name="Group 109"/>
            <p:cNvGrpSpPr/>
            <p:nvPr/>
          </p:nvGrpSpPr>
          <p:grpSpPr>
            <a:xfrm>
              <a:off x="38744" y="144559"/>
              <a:ext cx="323740" cy="316036"/>
              <a:chOff x="0" y="0"/>
              <a:chExt cx="480355" cy="468923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480355" cy="468923"/>
              </a:xfrm>
              <a:custGeom>
                <a:avLst/>
                <a:gdLst/>
                <a:ahLst/>
                <a:cxnLst/>
                <a:rect l="l" t="t" r="r" b="b"/>
                <a:pathLst>
                  <a:path w="480355" h="468923">
                    <a:moveTo>
                      <a:pt x="0" y="0"/>
                    </a:moveTo>
                    <a:lnTo>
                      <a:pt x="480355" y="0"/>
                    </a:lnTo>
                    <a:lnTo>
                      <a:pt x="480355" y="468923"/>
                    </a:lnTo>
                    <a:lnTo>
                      <a:pt x="0" y="468923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grpSp>
          <p:nvGrpSpPr>
            <p:cNvPr id="112" name="Group 112"/>
            <p:cNvGrpSpPr/>
            <p:nvPr/>
          </p:nvGrpSpPr>
          <p:grpSpPr>
            <a:xfrm>
              <a:off x="0" y="125307"/>
              <a:ext cx="325079" cy="309619"/>
              <a:chOff x="0" y="0"/>
              <a:chExt cx="482341" cy="459402"/>
            </a:xfrm>
          </p:grpSpPr>
          <p:sp>
            <p:nvSpPr>
              <p:cNvPr id="113" name="Freeform 113"/>
              <p:cNvSpPr/>
              <p:nvPr/>
            </p:nvSpPr>
            <p:spPr>
              <a:xfrm>
                <a:off x="0" y="0"/>
                <a:ext cx="482341" cy="459402"/>
              </a:xfrm>
              <a:custGeom>
                <a:avLst/>
                <a:gdLst/>
                <a:ahLst/>
                <a:cxnLst/>
                <a:rect l="l" t="t" r="r" b="b"/>
                <a:pathLst>
                  <a:path w="482341" h="459402">
                    <a:moveTo>
                      <a:pt x="0" y="0"/>
                    </a:moveTo>
                    <a:lnTo>
                      <a:pt x="482341" y="0"/>
                    </a:lnTo>
                    <a:lnTo>
                      <a:pt x="482341" y="459402"/>
                    </a:lnTo>
                    <a:lnTo>
                      <a:pt x="0" y="459402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14" name="TextBox 1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58"/>
                  </a:lnSpc>
                </a:pPr>
                <a:endParaRPr/>
              </a:p>
            </p:txBody>
          </p:sp>
        </p:grpSp>
        <p:sp>
          <p:nvSpPr>
            <p:cNvPr id="115" name="TextBox 115"/>
            <p:cNvSpPr txBox="1"/>
            <p:nvPr/>
          </p:nvSpPr>
          <p:spPr>
            <a:xfrm>
              <a:off x="497992" y="-85725"/>
              <a:ext cx="5677619" cy="67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8"/>
                </a:lnSpc>
                <a:spcBef>
                  <a:spcPct val="0"/>
                </a:spcBef>
              </a:pPr>
              <a:r>
                <a:rPr lang="en-US" sz="2931">
                  <a:solidFill>
                    <a:srgbClr val="F4F6FC"/>
                  </a:solidFill>
                  <a:latin typeface="Agrandir Narrow"/>
                </a:rPr>
                <a:t>Zoom</a:t>
              </a:r>
            </a:p>
          </p:txBody>
        </p:sp>
      </p:grpSp>
      <p:pic>
        <p:nvPicPr>
          <p:cNvPr id="117" name="Picture 2" descr="File:Starz University.png - Wikimedia Commons">
            <a:extLst>
              <a:ext uri="{FF2B5EF4-FFF2-40B4-BE49-F238E27FC236}">
                <a16:creationId xmlns:a16="http://schemas.microsoft.com/office/drawing/2014/main" id="{05F79C41-92C4-2822-CF79-CD02CEA6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994" y="341297"/>
            <a:ext cx="1545873" cy="15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ED7E262-4CA2-4295-6566-71A3129568FD}"/>
              </a:ext>
            </a:extLst>
          </p:cNvPr>
          <p:cNvSpPr/>
          <p:nvPr/>
        </p:nvSpPr>
        <p:spPr>
          <a:xfrm>
            <a:off x="5320700" y="1321998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2" name="TextBox 2"/>
          <p:cNvSpPr txBox="1"/>
          <p:nvPr/>
        </p:nvSpPr>
        <p:spPr>
          <a:xfrm>
            <a:off x="6734292" y="1358750"/>
            <a:ext cx="481941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82"/>
              </a:lnSpc>
              <a:spcBef>
                <a:spcPct val="0"/>
              </a:spcBef>
            </a:pPr>
            <a:r>
              <a:rPr lang="en-US" sz="6151" u="none">
                <a:solidFill>
                  <a:srgbClr val="FFFFFF"/>
                </a:solidFill>
                <a:latin typeface="Agrandir Narrow Bold"/>
              </a:rPr>
              <a:t>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15069" y="3269171"/>
            <a:ext cx="918339" cy="9183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16730" y="3186931"/>
            <a:ext cx="918339" cy="9183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39934" y="5740509"/>
            <a:ext cx="918339" cy="9183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41595" y="5658269"/>
            <a:ext cx="918339" cy="91833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62008" y="3225288"/>
            <a:ext cx="5285871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grandir Narrow"/>
              </a:rPr>
              <a:t>Understand HTML and why you should learn it.</a:t>
            </a:r>
          </a:p>
          <a:p>
            <a:pPr marL="0" lvl="0" indent="0">
              <a:lnSpc>
                <a:spcPts val="504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62008" y="5756810"/>
            <a:ext cx="5285871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grandir Narrow"/>
              </a:rPr>
              <a:t>Discuss the History and different versions of HTML.</a:t>
            </a:r>
          </a:p>
          <a:p>
            <a:pPr marL="0" lvl="0" indent="0">
              <a:lnSpc>
                <a:spcPts val="504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4600" y="3235326"/>
            <a:ext cx="1032027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4600" y="5645259"/>
            <a:ext cx="932422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650849" y="3307166"/>
            <a:ext cx="918339" cy="9183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52510" y="3224925"/>
            <a:ext cx="918339" cy="9183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75714" y="5740509"/>
            <a:ext cx="918339" cy="91833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77375" y="5658269"/>
            <a:ext cx="918339" cy="91833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339263" y="3273320"/>
            <a:ext cx="973144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9263" y="5645259"/>
            <a:ext cx="873539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69238" y="3224204"/>
            <a:ext cx="5794979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grandir Narrow"/>
              </a:rPr>
              <a:t>Understand code editors and what they are use for.</a:t>
            </a:r>
          </a:p>
          <a:p>
            <a:pPr marL="0" lvl="0" indent="0">
              <a:lnSpc>
                <a:spcPts val="504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992682" y="5657548"/>
            <a:ext cx="5771535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grandir Narrow"/>
              </a:rPr>
              <a:t>Discuss and understand the basic structure of a HTML document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35" name="AutoShape 35"/>
          <p:cNvSpPr/>
          <p:nvPr/>
        </p:nvSpPr>
        <p:spPr>
          <a:xfrm rot="5400000">
            <a:off x="6849410" y="5152908"/>
            <a:ext cx="3970055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50" y="27855"/>
            <a:ext cx="3432328" cy="102969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477680" y="371586"/>
            <a:ext cx="850914" cy="850914"/>
          </a:xfrm>
          <a:prstGeom prst="rect">
            <a:avLst/>
          </a:prstGeom>
        </p:spPr>
      </p:pic>
      <p:pic>
        <p:nvPicPr>
          <p:cNvPr id="41" name="Picture 2" descr="File:Starz University.png - Wikimedia Commons">
            <a:extLst>
              <a:ext uri="{FF2B5EF4-FFF2-40B4-BE49-F238E27FC236}">
                <a16:creationId xmlns:a16="http://schemas.microsoft.com/office/drawing/2014/main" id="{BD52717E-4AEE-3207-55EA-F128436B6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606" y="542704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475D56-8E1A-455C-A141-653CAFAFD159}"/>
              </a:ext>
            </a:extLst>
          </p:cNvPr>
          <p:cNvSpPr/>
          <p:nvPr/>
        </p:nvSpPr>
        <p:spPr>
          <a:xfrm>
            <a:off x="4267200" y="3736769"/>
            <a:ext cx="9625052" cy="20882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sp>
        <p:nvSpPr>
          <p:cNvPr id="2" name="TextBox 2"/>
          <p:cNvSpPr txBox="1"/>
          <p:nvPr/>
        </p:nvSpPr>
        <p:spPr>
          <a:xfrm>
            <a:off x="4471948" y="4042855"/>
            <a:ext cx="934410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10581" dirty="0">
                <a:solidFill>
                  <a:srgbClr val="FFBD59"/>
                </a:solidFill>
                <a:latin typeface="Agrandir Narrow Bold"/>
              </a:rPr>
              <a:t>What is HTML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462" y="36328"/>
            <a:ext cx="3432328" cy="1029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95115" y="2453946"/>
            <a:ext cx="850914" cy="850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59172" y="1647783"/>
            <a:ext cx="3817083" cy="20889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022344" y="7201909"/>
            <a:ext cx="4686078" cy="256456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25881" y="6273105"/>
            <a:ext cx="1208723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Let's brainstorm</a:t>
            </a:r>
          </a:p>
        </p:txBody>
      </p:sp>
      <p:pic>
        <p:nvPicPr>
          <p:cNvPr id="14" name="Picture 2" descr="File:Starz University.png - Wikimedia Commons">
            <a:extLst>
              <a:ext uri="{FF2B5EF4-FFF2-40B4-BE49-F238E27FC236}">
                <a16:creationId xmlns:a16="http://schemas.microsoft.com/office/drawing/2014/main" id="{55E4A113-ACC8-CF60-E4F0-800E3B81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382" y="490193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7FC2B7-6A80-3E4C-F018-581EF3BC2CA2}"/>
              </a:ext>
            </a:extLst>
          </p:cNvPr>
          <p:cNvSpPr/>
          <p:nvPr/>
        </p:nvSpPr>
        <p:spPr>
          <a:xfrm>
            <a:off x="5320700" y="1321998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2" name="Group 2"/>
          <p:cNvGrpSpPr/>
          <p:nvPr/>
        </p:nvGrpSpPr>
        <p:grpSpPr>
          <a:xfrm>
            <a:off x="2785492" y="5527411"/>
            <a:ext cx="732347" cy="7323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7070" y="5461827"/>
            <a:ext cx="732347" cy="7323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5492" y="5566408"/>
            <a:ext cx="575503" cy="52318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335143" y="5606698"/>
            <a:ext cx="808857" cy="80885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48528" y="5534262"/>
            <a:ext cx="808857" cy="80885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35143" y="5649770"/>
            <a:ext cx="635627" cy="57784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378759" y="5534262"/>
            <a:ext cx="808857" cy="80885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92144" y="5461827"/>
            <a:ext cx="808857" cy="80885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78759" y="5577334"/>
            <a:ext cx="635627" cy="57784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08668" y="6710527"/>
            <a:ext cx="4383433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178">
                <a:solidFill>
                  <a:srgbClr val="050A30"/>
                </a:solidFill>
                <a:latin typeface="Agrandir Narrow"/>
              </a:rPr>
              <a:t>HTML is the standard markup language for creating web pages</a:t>
            </a:r>
          </a:p>
          <a:p>
            <a:pPr marL="0" lvl="0" indent="0" algn="ctr">
              <a:lnSpc>
                <a:spcPts val="3814"/>
              </a:lnSpc>
              <a:spcBef>
                <a:spcPct val="0"/>
              </a:spcBef>
            </a:pPr>
            <a:endParaRPr lang="en-US" sz="3178">
              <a:solidFill>
                <a:srgbClr val="050A30"/>
              </a:solidFill>
              <a:latin typeface="Agrandir Narrow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5706" y="2444706"/>
            <a:ext cx="1561364" cy="85449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511" y="37684"/>
            <a:ext cx="3432328" cy="102969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933666" y="6710527"/>
            <a:ext cx="5609453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"/>
              </a:rPr>
              <a:t>A markup language is a way that computers speak to each other to control how text is processed and presented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07070" y="2918652"/>
            <a:ext cx="13494417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50A30"/>
                </a:solidFill>
                <a:latin typeface="Agrandir Narrow"/>
              </a:rPr>
              <a:t>HTML stands for Hyper Text Markup Language which is the most widely used language on web to develop web pages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50012" y="1418814"/>
            <a:ext cx="8787976" cy="10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>
                <a:solidFill>
                  <a:srgbClr val="FFFFFF"/>
                </a:solidFill>
                <a:latin typeface="Agrandir Narrow Bold"/>
              </a:rPr>
              <a:t>What is HTML?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55821" y="6710527"/>
            <a:ext cx="5685496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4"/>
              </a:lnSpc>
              <a:spcBef>
                <a:spcPct val="0"/>
              </a:spcBef>
            </a:pPr>
            <a:r>
              <a:rPr lang="en-US" sz="3178">
                <a:solidFill>
                  <a:srgbClr val="050A30"/>
                </a:solidFill>
                <a:latin typeface="Agrandir Narrow"/>
              </a:rPr>
              <a:t>Hypertext means that the document contains links that allow the reader to jump to other places in the document or another document altogether</a:t>
            </a:r>
          </a:p>
        </p:txBody>
      </p:sp>
      <p:pic>
        <p:nvPicPr>
          <p:cNvPr id="31" name="Picture 2" descr="File:Starz University.png - Wikimedia Commons">
            <a:extLst>
              <a:ext uri="{FF2B5EF4-FFF2-40B4-BE49-F238E27FC236}">
                <a16:creationId xmlns:a16="http://schemas.microsoft.com/office/drawing/2014/main" id="{B5D9B4CD-09FD-6766-4FAF-8EE4853C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490168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37C751-B212-7416-3B6A-C9FB38F6020B}"/>
              </a:ext>
            </a:extLst>
          </p:cNvPr>
          <p:cNvSpPr/>
          <p:nvPr/>
        </p:nvSpPr>
        <p:spPr>
          <a:xfrm>
            <a:off x="5163299" y="1050168"/>
            <a:ext cx="7543800" cy="10846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R"/>
          </a:p>
        </p:txBody>
      </p:sp>
      <p:grpSp>
        <p:nvGrpSpPr>
          <p:cNvPr id="2" name="Group 2"/>
          <p:cNvGrpSpPr/>
          <p:nvPr/>
        </p:nvGrpSpPr>
        <p:grpSpPr>
          <a:xfrm>
            <a:off x="1232031" y="2856086"/>
            <a:ext cx="709834" cy="7098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6020" y="2792518"/>
            <a:ext cx="709834" cy="7098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4026" y="4075879"/>
            <a:ext cx="709834" cy="7098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8014" y="4012311"/>
            <a:ext cx="709834" cy="7098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2031" y="5363631"/>
            <a:ext cx="709834" cy="70983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6020" y="5300063"/>
            <a:ext cx="709834" cy="7098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2031" y="6911551"/>
            <a:ext cx="709834" cy="70983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6020" y="6973492"/>
            <a:ext cx="709834" cy="7098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60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2931" y="1280801"/>
            <a:ext cx="1561364" cy="8544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10565"/>
            <a:ext cx="3432328" cy="10296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26406" y="3161128"/>
            <a:ext cx="9361594" cy="706215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716324" y="1106593"/>
            <a:ext cx="643775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5700">
                <a:solidFill>
                  <a:srgbClr val="FFFFFF"/>
                </a:solidFill>
                <a:latin typeface="Agrandir Narrow Bold"/>
              </a:rPr>
              <a:t>History of HTML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18099" y="2720208"/>
            <a:ext cx="6517100" cy="99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HTML was invented from the prototype written by Tim Berners-Lee in 1991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66983" y="4104137"/>
            <a:ext cx="7258642" cy="54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HTML has a life span of roughly 28 years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18099" y="5165698"/>
            <a:ext cx="6517100" cy="100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HTML is based on SGML(Standard Generalized Language)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09306" y="6825826"/>
            <a:ext cx="6517100" cy="237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</a:pPr>
            <a:r>
              <a:rPr lang="en-US" sz="3010">
                <a:solidFill>
                  <a:srgbClr val="050A30"/>
                </a:solidFill>
                <a:latin typeface="Agrandir Narrow"/>
              </a:rPr>
              <a:t>HTML 5 is the latest and most enhanced version of HTML. Technically, HTML is not a programming language, but rather a markup language.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3010">
              <a:solidFill>
                <a:srgbClr val="050A30"/>
              </a:solidFill>
              <a:latin typeface="Agrandir Narrow"/>
            </a:endParaRPr>
          </a:p>
        </p:txBody>
      </p:sp>
      <p:pic>
        <p:nvPicPr>
          <p:cNvPr id="35" name="Picture 2" descr="File:Starz University.png - Wikimedia Commons">
            <a:extLst>
              <a:ext uri="{FF2B5EF4-FFF2-40B4-BE49-F238E27FC236}">
                <a16:creationId xmlns:a16="http://schemas.microsoft.com/office/drawing/2014/main" id="{3457648B-94B4-1611-26CE-F7B97947C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192" y="525414"/>
            <a:ext cx="1963753" cy="19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781</Words>
  <Application>Microsoft Office PowerPoint</Application>
  <PresentationFormat>Custom</PresentationFormat>
  <Paragraphs>131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Minimalist Artificial Intelligence Technology Presentation</dc:title>
  <cp:lastModifiedBy>masooldm@gmail.com</cp:lastModifiedBy>
  <cp:revision>5</cp:revision>
  <dcterms:created xsi:type="dcterms:W3CDTF">2006-08-16T00:00:00Z</dcterms:created>
  <dcterms:modified xsi:type="dcterms:W3CDTF">2022-09-26T09:50:37Z</dcterms:modified>
  <dc:identifier>DAFL9nVCKIg</dc:identifier>
</cp:coreProperties>
</file>